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302" r:id="rId5"/>
    <p:sldId id="323" r:id="rId6"/>
    <p:sldId id="291" r:id="rId7"/>
    <p:sldId id="292" r:id="rId8"/>
    <p:sldId id="289" r:id="rId9"/>
    <p:sldId id="305" r:id="rId10"/>
    <p:sldId id="300" r:id="rId11"/>
    <p:sldId id="320" r:id="rId12"/>
    <p:sldId id="324" r:id="rId13"/>
    <p:sldId id="288" r:id="rId14"/>
    <p:sldId id="321" r:id="rId15"/>
    <p:sldId id="319" r:id="rId16"/>
    <p:sldId id="322" r:id="rId17"/>
    <p:sldId id="309" r:id="rId18"/>
    <p:sldId id="290" r:id="rId19"/>
  </p:sldIdLst>
  <p:sldSz cx="9144000" cy="6858000" type="screen4x3"/>
  <p:notesSz cx="7077075" cy="93853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6912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266" y="-108"/>
      </p:cViewPr>
      <p:guideLst>
        <p:guide orient="horz"/>
        <p:guide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7077075" cy="93853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0" y="0"/>
            <a:ext cx="30686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006850" y="0"/>
            <a:ext cx="30686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61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701675"/>
            <a:ext cx="4691062" cy="35179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457700"/>
            <a:ext cx="5656262" cy="42227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960" tIns="47160" rIns="93960" bIns="4716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0" y="8912225"/>
            <a:ext cx="3068638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06850" y="8912225"/>
            <a:ext cx="3067050" cy="4683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960" tIns="47160" rIns="93960" bIns="4716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Microsoft YaHei" charset="-122"/>
                <a:cs typeface="Arial Unicode MS" charset="0"/>
              </a:defRPr>
            </a:lvl1pPr>
          </a:lstStyle>
          <a:p>
            <a:pPr>
              <a:defRPr/>
            </a:pPr>
            <a:fld id="{FD11DCA1-8EFD-412D-B4E5-22DD05054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B456014-3ACA-4598-93B0-BB7E4B95C13D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483" name="Text Box 1"/>
          <p:cNvSpPr txBox="1">
            <a:spLocks noChangeArrowheads="1"/>
          </p:cNvSpPr>
          <p:nvPr/>
        </p:nvSpPr>
        <p:spPr bwMode="auto">
          <a:xfrm>
            <a:off x="4006850" y="8912225"/>
            <a:ext cx="3068638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3960" tIns="47160" rIns="93960" bIns="4716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0D07F1C-13AC-4060-815E-ACBC122C4F28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0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>
              <a:latin typeface="Arial" pitchFamily="34" charset="0"/>
              <a:ea typeface="Microsoft YaHei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686C66D6-12C2-457E-8CB5-6CB728442BF9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BCBC9BE-66C5-41E5-BD44-904572A3A193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D11DCA1-8EFD-412D-B4E5-22DD05054B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A8BC26-B405-412D-9ACF-564E5F367F12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D11DCA1-8EFD-412D-B4E5-22DD05054B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851F21E-8FD5-4475-8071-B332FA00E9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BF0E720-263A-4208-A064-25ED0084C4DD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B4E2AC9-19F7-4176-BB55-7B6BDC9AFFE6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DFF64C9-7886-4930-988C-29DDDAAEE380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2E242AA-F8A2-452C-8BCD-1B5B0150D630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4033886-6AEA-4985-AD74-D299350DA85D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B526B37-2E56-4B9C-8629-AB35720D0A4F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A8BC26-B405-412D-9ACF-564E5F367F12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B4016D-D1F6-43C6-973A-EF34D9C787B4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733A8748-7210-4CE0-AEBA-B3B907589C60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4006850" y="8912225"/>
            <a:ext cx="3068638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3960" tIns="47160" rIns="93960" bIns="4716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9043E70-1440-438B-AD49-B47A5A5D9A87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703263"/>
            <a:ext cx="4689475" cy="3517900"/>
          </a:xfrm>
          <a:solidFill>
            <a:srgbClr val="FFFFFF"/>
          </a:solidFill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4457700"/>
            <a:ext cx="5664200" cy="4222750"/>
          </a:xfrm>
          <a:noFill/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>
              <a:latin typeface="Arial" pitchFamily="34" charset="0"/>
              <a:ea typeface="Microsoft YaHei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8EB2221-8070-4A57-8E01-0C64CD75E528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CED164D-54DC-40FF-B523-13A653257FA5}" type="slidenum">
              <a:rPr lang="en-US" smtClean="0"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1675"/>
            <a:ext cx="4692650" cy="3519488"/>
          </a:xfrm>
          <a:solidFill>
            <a:srgbClr val="FFFFFF"/>
          </a:solidFill>
          <a:ln/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457700"/>
            <a:ext cx="5657850" cy="4224338"/>
          </a:xfrm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6BBF4-F308-4AB3-BACD-DB8976BEE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FDAF6-80BD-4E2D-9E4C-CD78315D5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988" y="152400"/>
            <a:ext cx="2184400" cy="6056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152400"/>
            <a:ext cx="6402388" cy="6056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6906D-2E67-4D59-B05D-1193FE854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7C3FB-87EC-4E07-A9A7-932E581B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B4AC1-932D-48E1-961F-C00F11952B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250" y="1239838"/>
            <a:ext cx="422433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988" y="1239838"/>
            <a:ext cx="4224337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D8ACE-26FA-40E1-90D0-F724C51170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9DD2A-FB9C-482B-A171-81F7C7986C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D5391-B73F-4EB1-BCAA-E36AB80F29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72FE6-00AD-4AC0-BC07-8EABF0BE2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7865F-0B6F-450A-8DE3-8FC336E813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2868-EA9F-43A2-BE86-BB807E7BA3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BED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8739188" cy="79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2250" y="1239838"/>
            <a:ext cx="8601075" cy="4968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7004050" y="6357938"/>
            <a:ext cx="2132013" cy="4746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000000"/>
                </a:solidFill>
                <a:latin typeface="Arial" charset="0"/>
                <a:ea typeface="Microsoft YaHei" charset="-122"/>
                <a:cs typeface="Arial Unicode MS" charset="0"/>
              </a:defRPr>
            </a:lvl1pPr>
          </a:lstStyle>
          <a:p>
            <a:pPr>
              <a:defRPr/>
            </a:pPr>
            <a:fld id="{B5C1B2E0-AC3C-46F3-A78C-2D113A30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 cstate="print"/>
          <a:srcRect b="49002"/>
          <a:stretch>
            <a:fillRect/>
          </a:stretch>
        </p:blipFill>
        <p:spPr bwMode="auto">
          <a:xfrm>
            <a:off x="7877175" y="6529388"/>
            <a:ext cx="971550" cy="293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296863" y="914400"/>
            <a:ext cx="8553450" cy="63500"/>
          </a:xfrm>
          <a:prstGeom prst="rect">
            <a:avLst/>
          </a:prstGeom>
          <a:gradFill rotWithShape="0">
            <a:gsLst>
              <a:gs pos="0">
                <a:srgbClr val="00ABE8"/>
              </a:gs>
              <a:gs pos="100000">
                <a:srgbClr val="0056AC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52400" y="6362700"/>
            <a:ext cx="3619500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>
              <a:spcBef>
                <a:spcPts val="500"/>
              </a:spcBef>
              <a:buClrTx/>
              <a:buFontTx/>
              <a:buNone/>
              <a:defRPr/>
            </a:pPr>
            <a:r>
              <a:rPr lang="en-US" sz="800" smtClean="0"/>
              <a:t>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0056AC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0056AC"/>
          </a:solidFill>
          <a:latin typeface="Arial" charset="0"/>
          <a:ea typeface="Microsoft YaHei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0056AC"/>
          </a:solidFill>
          <a:latin typeface="Arial" charset="0"/>
          <a:ea typeface="Microsoft YaHei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0056AC"/>
          </a:solidFill>
          <a:latin typeface="Arial" charset="0"/>
          <a:ea typeface="Microsoft YaHei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0056AC"/>
          </a:solidFill>
          <a:latin typeface="Arial" charset="0"/>
          <a:ea typeface="Microsoft YaHei" charset="-122"/>
        </a:defRPr>
      </a:lvl5pPr>
      <a:lvl6pPr marL="2514600" indent="-228600" algn="l" defTabSz="457200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56AC"/>
          </a:solidFill>
          <a:latin typeface="Arial" charset="0"/>
          <a:ea typeface="Microsoft YaHei" charset="-122"/>
        </a:defRPr>
      </a:lvl6pPr>
      <a:lvl7pPr marL="2971800" indent="-228600" algn="l" defTabSz="457200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56AC"/>
          </a:solidFill>
          <a:latin typeface="Arial" charset="0"/>
          <a:ea typeface="Microsoft YaHei" charset="-122"/>
        </a:defRPr>
      </a:lvl7pPr>
      <a:lvl8pPr marL="3429000" indent="-228600" algn="l" defTabSz="457200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56AC"/>
          </a:solidFill>
          <a:latin typeface="Arial" charset="0"/>
          <a:ea typeface="Microsoft YaHei" charset="-122"/>
        </a:defRPr>
      </a:lvl8pPr>
      <a:lvl9pPr marL="3886200" indent="-228600" algn="l" defTabSz="457200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56AC"/>
          </a:solidFill>
          <a:latin typeface="Arial" charset="0"/>
          <a:ea typeface="Microsoft YaHei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24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2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2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2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2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22.emf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457200" y="2717800"/>
            <a:ext cx="8077200" cy="3389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dirty="0">
                <a:solidFill>
                  <a:srgbClr val="0056AC"/>
                </a:solidFill>
              </a:rPr>
              <a:t>Nasonex </a:t>
            </a:r>
            <a:r>
              <a:rPr lang="en-US" sz="3200" b="0" dirty="0" smtClean="0">
                <a:solidFill>
                  <a:srgbClr val="0056AC"/>
                </a:solidFill>
              </a:rPr>
              <a:t>2011 Year in Review </a:t>
            </a:r>
            <a:br>
              <a:rPr lang="en-US" sz="3200" b="0" dirty="0" smtClean="0">
                <a:solidFill>
                  <a:srgbClr val="0056AC"/>
                </a:solidFill>
              </a:rPr>
            </a:br>
            <a:r>
              <a:rPr lang="en-US" sz="3200" b="0" dirty="0" smtClean="0">
                <a:solidFill>
                  <a:srgbClr val="0056AC"/>
                </a:solidFill>
              </a:rPr>
              <a:t>Business </a:t>
            </a:r>
            <a:r>
              <a:rPr lang="en-US" sz="3200" b="0" dirty="0">
                <a:solidFill>
                  <a:srgbClr val="0056AC"/>
                </a:solidFill>
              </a:rPr>
              <a:t>Impact </a:t>
            </a:r>
            <a:r>
              <a:rPr lang="en-US" sz="3200" b="0" dirty="0" smtClean="0">
                <a:solidFill>
                  <a:srgbClr val="0056AC"/>
                </a:solidFill>
              </a:rPr>
              <a:t>Report</a:t>
            </a:r>
            <a:endParaRPr lang="en-US" sz="3200" b="0" dirty="0">
              <a:solidFill>
                <a:srgbClr val="0056AC"/>
              </a:solidFill>
            </a:endParaRP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0200" y="1123950"/>
            <a:ext cx="3246438" cy="192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BA5A645-814D-47F5-BED5-4E3A5262DFE5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-106363" y="159322"/>
            <a:ext cx="9393238" cy="795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ctr">
              <a:lnSpc>
                <a:spcPct val="9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200" b="0">
              <a:solidFill>
                <a:srgbClr val="0056AC"/>
              </a:solidFill>
            </a:endParaRPr>
          </a:p>
        </p:txBody>
      </p:sp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1638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Nasonex</a:t>
            </a:r>
            <a:r>
              <a:rPr lang="en-US" dirty="0" smtClean="0"/>
              <a:t> Real Age 2011 Projected to Deliver $6.75M Incremental Revenue at 4.5:1 ROI </a:t>
            </a:r>
          </a:p>
        </p:txBody>
      </p:sp>
      <p:sp>
        <p:nvSpPr>
          <p:cNvPr id="16390" name="Content Placeholder 8"/>
          <p:cNvSpPr>
            <a:spLocks noGrp="1"/>
          </p:cNvSpPr>
          <p:nvPr>
            <p:ph idx="1"/>
          </p:nvPr>
        </p:nvSpPr>
        <p:spPr>
          <a:xfrm>
            <a:off x="222250" y="1239838"/>
            <a:ext cx="5583238" cy="4968875"/>
          </a:xfrm>
        </p:spPr>
        <p:txBody>
          <a:bodyPr/>
          <a:lstStyle/>
          <a:p>
            <a:r>
              <a:rPr lang="en-US" sz="2000" smtClean="0"/>
              <a:t>Nasonex Real Age 2011 campaigns</a:t>
            </a:r>
          </a:p>
          <a:p>
            <a:pPr lvl="1"/>
            <a:r>
              <a:rPr lang="en-US" sz="1800" smtClean="0"/>
              <a:t>$1.5MM at $1.00 cost per participant</a:t>
            </a:r>
          </a:p>
          <a:p>
            <a:r>
              <a:rPr lang="en-US" sz="2000" smtClean="0"/>
              <a:t>ROI of 4.5:1 for 628k (42%) reported to date</a:t>
            </a:r>
          </a:p>
          <a:p>
            <a:pPr lvl="1"/>
            <a:r>
              <a:rPr lang="en-US" sz="1800" smtClean="0"/>
              <a:t>ROI reporting only on late spring programs (5/10-6/7/2011)</a:t>
            </a:r>
          </a:p>
          <a:p>
            <a:r>
              <a:rPr lang="en-US" sz="2000" smtClean="0"/>
              <a:t>Acquisition Program (S19) delivers $1.8M incremental at 5.5:1 ROI</a:t>
            </a:r>
          </a:p>
          <a:p>
            <a:pPr lvl="1"/>
            <a:r>
              <a:rPr lang="en-US" sz="1800" smtClean="0"/>
              <a:t>328k participants</a:t>
            </a:r>
          </a:p>
          <a:p>
            <a:pPr lvl="1"/>
            <a:r>
              <a:rPr lang="en-US" sz="1800" smtClean="0"/>
              <a:t>41% of leads were Nasonex patients</a:t>
            </a:r>
          </a:p>
          <a:p>
            <a:r>
              <a:rPr lang="en-US" sz="2000" smtClean="0"/>
              <a:t>Follow-up program (S4) delivers $1.0M incremental at 3.4:1 ROI</a:t>
            </a:r>
          </a:p>
          <a:p>
            <a:pPr lvl="1"/>
            <a:r>
              <a:rPr lang="en-US" sz="1800" smtClean="0"/>
              <a:t>300k participants</a:t>
            </a:r>
          </a:p>
          <a:p>
            <a:pPr lvl="1"/>
            <a:r>
              <a:rPr lang="en-US" sz="1800" smtClean="0"/>
              <a:t>83% of leads were Nasonex patients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4375" y="1301750"/>
            <a:ext cx="2886075" cy="457200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 flipV="1">
            <a:off x="8056563" y="2233613"/>
            <a:ext cx="0" cy="528637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5FC9284-DE6A-485C-BC84-C2B6798D2DE0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052" name="Text Box 2"/>
          <p:cNvSpPr txBox="1">
            <a:spLocks noChangeArrowheads="1"/>
          </p:cNvSpPr>
          <p:nvPr/>
        </p:nvSpPr>
        <p:spPr bwMode="auto">
          <a:xfrm>
            <a:off x="334963" y="231775"/>
            <a:ext cx="8397875" cy="682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dirty="0">
                <a:solidFill>
                  <a:schemeClr val="accent2"/>
                </a:solidFill>
              </a:rPr>
              <a:t>2011 </a:t>
            </a:r>
            <a:r>
              <a:rPr lang="en-US" sz="2800" b="0" dirty="0" smtClean="0">
                <a:solidFill>
                  <a:schemeClr val="accent2"/>
                </a:solidFill>
              </a:rPr>
              <a:t>Optimizations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152400" y="3429000"/>
            <a:ext cx="8839200" cy="259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Campaign begins, utilizing optimized site list from 2010 plan (</a:t>
            </a:r>
            <a:r>
              <a:rPr lang="en-US" sz="1100" b="0" dirty="0" err="1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Razorfish</a:t>
            </a: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/DFCB)</a:t>
            </a:r>
            <a:endParaRPr lang="en-US" sz="1050" b="0" dirty="0">
              <a:solidFill>
                <a:schemeClr val="tx1"/>
              </a:solidFill>
              <a:ea typeface="ヒラギノ角ゴ Pro W3"/>
              <a:cs typeface="Arial" pitchFamily="34" charset="0"/>
            </a:endParaRPr>
          </a:p>
          <a:p>
            <a:pPr marL="465138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DFCB implements $1MM in incremental utilizing top performers as well as several test partners and placements</a:t>
            </a:r>
          </a:p>
          <a:p>
            <a:pPr marL="465138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All behaviorally-targeted placements removed from plan post-Q1</a:t>
            </a:r>
          </a:p>
          <a:p>
            <a:pPr marL="465138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Dollars from behavioral targeting re-planned, allocated among top performers and several test partners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Spring heavy-up concludes, vendor list shortens for June-July period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Fall heavy-up resumes with top performers from Spring as well as BT </a:t>
            </a:r>
            <a:r>
              <a:rPr lang="en-US" sz="1100" b="0" dirty="0" err="1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replanning</a:t>
            </a: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 test partners running coupon creative only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August 17, new unbranded banners running “Baseball” in 100% rotation on 728x90 and 300x250 placements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September 7, “goalpost” unbranded banners added in 50/50 rotation with “baseball” on 728x90 and 300x250 placements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October 14, “pumpkin” unbranded banners added in 33/33/33 rotation with “baseball” and “goalpost” on 728x90 and 300x250 placements (branded coupon banners on 160x600 and 300x600)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October 17, “scarecrow” branded banners added in 50/50 rotation (rebate/non-rebate) on 300x600 placements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October 24, “scarecrow” branded banners added in 100% rotation on 160x600 placements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October 31, “baseball” unbranded banners removed from rotation, “goalpost” and “pumpkin” at 50/50 rotation; fall heavy-up concludes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November 14, “tree” unbranded banners and “snowman” branded banners (non-rebate only) in even rotation</a:t>
            </a: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100" b="0" dirty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As of November 30, “pumpkin” unbranded banners and “scarecrow” branded banners removed from rotation, remaining banners in even </a:t>
            </a:r>
            <a:r>
              <a:rPr lang="en-US" sz="1100" b="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rotation Tree, Snowman, Goalpost</a:t>
            </a:r>
            <a:endParaRPr lang="en-US" sz="1100" b="0" dirty="0">
              <a:solidFill>
                <a:schemeClr val="tx1"/>
              </a:solidFill>
              <a:ea typeface="ヒラギノ角ゴ Pro W3"/>
              <a:cs typeface="Arial" pitchFamily="34" charset="0"/>
            </a:endParaRPr>
          </a:p>
          <a:p>
            <a:pPr marL="461963" indent="-465138" eaLnBrk="0" hangingPunct="0">
              <a:spcAft>
                <a:spcPts val="200"/>
              </a:spcAft>
              <a:buFont typeface="+mj-lt"/>
              <a:buAutoNum type="arabicPeriod"/>
              <a:tabLst>
                <a:tab pos="465138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900" b="0" dirty="0">
              <a:solidFill>
                <a:schemeClr val="tx1"/>
              </a:solidFill>
              <a:ea typeface="ヒラギノ角ゴ Pro W3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159375" y="1987550"/>
            <a:ext cx="50165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47800" y="2238375"/>
            <a:ext cx="7439025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343400" y="1457325"/>
            <a:ext cx="1219200" cy="62865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Fall heavy-up begins on optimized site list</a:t>
            </a:r>
            <a:br>
              <a:rPr lang="en-US" sz="800" b="0" dirty="0">
                <a:solidFill>
                  <a:schemeClr val="tx1"/>
                </a:solidFill>
              </a:rPr>
            </a:br>
            <a:r>
              <a:rPr lang="en-US" sz="800" b="0" dirty="0">
                <a:solidFill>
                  <a:schemeClr val="tx1"/>
                </a:solidFill>
              </a:rPr>
              <a:t>(8/1)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 flipH="1" flipV="1">
            <a:off x="2803525" y="2146300"/>
            <a:ext cx="18415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90800" y="1457325"/>
            <a:ext cx="1066800" cy="6953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BT </a:t>
            </a:r>
            <a:r>
              <a:rPr lang="en-US" sz="800" b="0" dirty="0" err="1">
                <a:solidFill>
                  <a:schemeClr val="tx1"/>
                </a:solidFill>
              </a:rPr>
              <a:t>replanning</a:t>
            </a:r>
            <a:r>
              <a:rPr lang="en-US" sz="800" b="0" dirty="0">
                <a:solidFill>
                  <a:schemeClr val="tx1"/>
                </a:solidFill>
              </a:rPr>
              <a:t> recommendation implemented</a:t>
            </a:r>
          </a:p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(4/26 – 9/30)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 flipH="1" flipV="1">
            <a:off x="1266825" y="2428875"/>
            <a:ext cx="3810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0477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Jan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4772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Feb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600200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March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35267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April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105150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May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85762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June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610100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July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81025" y="2324100"/>
            <a:ext cx="1628775" cy="4572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Display campaign launched 2/25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36257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Aug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15050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Sept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5400000" flipH="1" flipV="1">
            <a:off x="1921668" y="2678907"/>
            <a:ext cx="881063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752600" y="2838450"/>
            <a:ext cx="1219200" cy="4572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Merck halts all behaviorally-targeted placements 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 flipH="1" flipV="1">
            <a:off x="2038350" y="2143125"/>
            <a:ext cx="1905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371600" y="1619250"/>
            <a:ext cx="1095375" cy="4572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$1MM incremental implemented  (3/22 – 3/30)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86752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Oct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610475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Nov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362950" y="1009650"/>
            <a:ext cx="666750" cy="352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Dec</a:t>
            </a:r>
          </a:p>
        </p:txBody>
      </p:sp>
      <p:cxnSp>
        <p:nvCxnSpPr>
          <p:cNvPr id="54" name="Straight Connector 53"/>
          <p:cNvCxnSpPr/>
          <p:nvPr/>
        </p:nvCxnSpPr>
        <p:spPr>
          <a:xfrm rot="5400000" flipH="1" flipV="1">
            <a:off x="3649662" y="2398713"/>
            <a:ext cx="320675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3200400" y="2457450"/>
            <a:ext cx="1219200" cy="6858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Spring heavy-up ends; Quadrant One canceled due to poor performance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8877300" y="2238375"/>
            <a:ext cx="0" cy="1647825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8153400" y="3657600"/>
            <a:ext cx="838200" cy="4572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Display campaign ends 12/31</a:t>
            </a:r>
          </a:p>
        </p:txBody>
      </p:sp>
      <p:sp>
        <p:nvSpPr>
          <p:cNvPr id="60" name="Oval 59"/>
          <p:cNvSpPr/>
          <p:nvPr/>
        </p:nvSpPr>
        <p:spPr bwMode="auto">
          <a:xfrm>
            <a:off x="1143000" y="17145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2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1581150" y="306705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3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2438400" y="14097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4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3048000" y="238125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5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4114800" y="14097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6</a:t>
            </a:r>
          </a:p>
        </p:txBody>
      </p:sp>
      <p:sp>
        <p:nvSpPr>
          <p:cNvPr id="65" name="Oval 64"/>
          <p:cNvSpPr/>
          <p:nvPr/>
        </p:nvSpPr>
        <p:spPr bwMode="auto">
          <a:xfrm>
            <a:off x="381000" y="245745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1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5400000" flipH="1" flipV="1">
            <a:off x="5554662" y="2398713"/>
            <a:ext cx="320675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724400" y="2457450"/>
            <a:ext cx="1219200" cy="6858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“Baseball” unbranded banners in rotation with coupon creative</a:t>
            </a:r>
          </a:p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(8/17)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4572000" y="268605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7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5400000" flipH="1" flipV="1">
            <a:off x="6164262" y="2398713"/>
            <a:ext cx="320675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6096000" y="2457450"/>
            <a:ext cx="762000" cy="68580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“Goalpost” creative in rotation</a:t>
            </a:r>
          </a:p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(9/7)</a:t>
            </a:r>
          </a:p>
        </p:txBody>
      </p:sp>
      <p:sp>
        <p:nvSpPr>
          <p:cNvPr id="46" name="Oval 45"/>
          <p:cNvSpPr/>
          <p:nvPr/>
        </p:nvSpPr>
        <p:spPr bwMode="auto">
          <a:xfrm>
            <a:off x="5943600" y="230505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8</a:t>
            </a: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6911975" y="1987550"/>
            <a:ext cx="50165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267450" y="1714500"/>
            <a:ext cx="971550" cy="37147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</a:t>
            </a:r>
            <a:r>
              <a:rPr lang="en-US" sz="800" b="0" dirty="0" err="1">
                <a:solidFill>
                  <a:schemeClr val="tx1"/>
                </a:solidFill>
              </a:rPr>
              <a:t>Pumpkin”added</a:t>
            </a:r>
            <a:r>
              <a:rPr lang="en-US" sz="800" b="0" dirty="0">
                <a:solidFill>
                  <a:schemeClr val="tx1"/>
                </a:solidFill>
              </a:rPr>
              <a:t/>
            </a:r>
            <a:br>
              <a:rPr lang="en-US" sz="800" b="0" dirty="0">
                <a:solidFill>
                  <a:schemeClr val="tx1"/>
                </a:solidFill>
              </a:rPr>
            </a:br>
            <a:r>
              <a:rPr lang="en-US" sz="800" b="0" dirty="0">
                <a:solidFill>
                  <a:schemeClr val="tx1"/>
                </a:solidFill>
              </a:rPr>
              <a:t>(10/14)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6096000" y="16002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dirty="0">
                <a:latin typeface="Arial" charset="0"/>
                <a:ea typeface="Microsoft YaHei" charset="-122"/>
              </a:rPr>
              <a:t>9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315200" y="2238375"/>
            <a:ext cx="0" cy="885825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086600" y="2990850"/>
            <a:ext cx="1190625" cy="43815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“Scarecrow” added</a:t>
            </a:r>
          </a:p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(10/17, 10/24)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7292975" y="1993900"/>
            <a:ext cx="50165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277100" y="1457325"/>
            <a:ext cx="1455738" cy="5302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“Baseball” removed, fall heavy-up concluded</a:t>
            </a:r>
            <a:br>
              <a:rPr lang="en-US" sz="800" b="0" dirty="0">
                <a:solidFill>
                  <a:schemeClr val="tx1"/>
                </a:solidFill>
              </a:rPr>
            </a:br>
            <a:r>
              <a:rPr lang="en-US" sz="800" b="0" dirty="0">
                <a:solidFill>
                  <a:schemeClr val="tx1"/>
                </a:solidFill>
              </a:rPr>
              <a:t>(10/31)</a:t>
            </a:r>
          </a:p>
        </p:txBody>
      </p:sp>
      <p:sp>
        <p:nvSpPr>
          <p:cNvPr id="75" name="Oval 74"/>
          <p:cNvSpPr/>
          <p:nvPr/>
        </p:nvSpPr>
        <p:spPr bwMode="auto">
          <a:xfrm>
            <a:off x="6934200" y="28956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900" dirty="0">
                <a:latin typeface="Arial" charset="0"/>
                <a:ea typeface="Microsoft YaHei" charset="-122"/>
              </a:rPr>
              <a:t>10</a:t>
            </a:r>
          </a:p>
        </p:txBody>
      </p:sp>
      <p:sp>
        <p:nvSpPr>
          <p:cNvPr id="76" name="Oval 75"/>
          <p:cNvSpPr/>
          <p:nvPr/>
        </p:nvSpPr>
        <p:spPr bwMode="auto">
          <a:xfrm>
            <a:off x="6934200" y="32004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900" dirty="0">
                <a:latin typeface="Arial" charset="0"/>
                <a:ea typeface="Microsoft YaHei" charset="-122"/>
              </a:rPr>
              <a:t>11</a:t>
            </a:r>
          </a:p>
        </p:txBody>
      </p:sp>
      <p:sp>
        <p:nvSpPr>
          <p:cNvPr id="77" name="Oval 76"/>
          <p:cNvSpPr/>
          <p:nvPr/>
        </p:nvSpPr>
        <p:spPr bwMode="auto">
          <a:xfrm>
            <a:off x="7086600" y="14478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900" dirty="0">
                <a:latin typeface="Arial" charset="0"/>
                <a:ea typeface="Microsoft YaHei" charset="-122"/>
              </a:rPr>
              <a:t>12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519988" y="2362200"/>
            <a:ext cx="1319212" cy="55245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“Tree” “snowman” added, “pumpkin” “scarecrow” removed</a:t>
            </a:r>
          </a:p>
          <a:p>
            <a:pPr algn="ctr">
              <a:defRPr/>
            </a:pPr>
            <a:r>
              <a:rPr lang="en-US" sz="800" b="0" dirty="0">
                <a:solidFill>
                  <a:schemeClr val="tx1"/>
                </a:solidFill>
              </a:rPr>
              <a:t>(11/14, 11/30)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7367588" y="23622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900" dirty="0">
                <a:latin typeface="Arial" charset="0"/>
                <a:ea typeface="Microsoft YaHei" charset="-122"/>
              </a:rPr>
              <a:t>13</a:t>
            </a:r>
          </a:p>
        </p:txBody>
      </p:sp>
      <p:sp>
        <p:nvSpPr>
          <p:cNvPr id="68" name="Oval 67"/>
          <p:cNvSpPr/>
          <p:nvPr/>
        </p:nvSpPr>
        <p:spPr bwMode="auto">
          <a:xfrm>
            <a:off x="7367588" y="26670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900" dirty="0">
                <a:latin typeface="Arial" charset="0"/>
                <a:ea typeface="Microsoft YaHei" charset="-122"/>
              </a:rPr>
              <a:t>14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HealthiNation</a:t>
            </a:r>
            <a:r>
              <a:rPr lang="en-US" dirty="0" smtClean="0"/>
              <a:t> ROI Below Breakeven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1" y="1239838"/>
            <a:ext cx="5264150" cy="4968875"/>
          </a:xfrm>
        </p:spPr>
        <p:txBody>
          <a:bodyPr/>
          <a:lstStyle/>
          <a:p>
            <a:pPr marL="342900" lvl="1" indent="-342900">
              <a:spcBef>
                <a:spcPts val="2400"/>
              </a:spcBef>
            </a:pPr>
            <a:r>
              <a:rPr lang="en-US" dirty="0" smtClean="0"/>
              <a:t>Nasonex commercial ran in videos with allergies content</a:t>
            </a:r>
          </a:p>
          <a:p>
            <a:pPr lvl="1"/>
            <a:r>
              <a:rPr lang="en-US" dirty="0" smtClean="0"/>
              <a:t>Campaign ran 3/11 - 6/11</a:t>
            </a:r>
          </a:p>
          <a:p>
            <a:pPr lvl="1"/>
            <a:r>
              <a:rPr lang="en-US" dirty="0" smtClean="0"/>
              <a:t>Campaign reached 152,428 viewers</a:t>
            </a:r>
          </a:p>
          <a:p>
            <a:r>
              <a:rPr lang="en-US" dirty="0" err="1" smtClean="0"/>
              <a:t>HealthiNation</a:t>
            </a:r>
            <a:r>
              <a:rPr lang="en-US" dirty="0" smtClean="0"/>
              <a:t> delivered 0.2:1 ROI</a:t>
            </a:r>
          </a:p>
          <a:p>
            <a:pPr lvl="1"/>
            <a:r>
              <a:rPr lang="en-US" dirty="0" smtClean="0"/>
              <a:t>Program budget $365k</a:t>
            </a:r>
          </a:p>
          <a:p>
            <a:pPr lvl="1"/>
            <a:r>
              <a:rPr lang="en-US" dirty="0" smtClean="0"/>
              <a:t>454 incremental new patients</a:t>
            </a:r>
          </a:p>
          <a:p>
            <a:pPr lvl="1"/>
            <a:r>
              <a:rPr lang="en-US" dirty="0" smtClean="0"/>
              <a:t>$65k incremental revenue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5277" y="1347347"/>
            <a:ext cx="3200400" cy="1391675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1812" y="3348331"/>
            <a:ext cx="3200400" cy="266523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Nasonex 2011 eMarketing Considerations and Opportunities</a:t>
            </a:r>
          </a:p>
        </p:txBody>
      </p:sp>
      <p:sp>
        <p:nvSpPr>
          <p:cNvPr id="6147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Changes in patient value and methodology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Improving usability of online coupon</a:t>
            </a:r>
          </a:p>
          <a:p>
            <a:r>
              <a:rPr lang="en-US" dirty="0" smtClean="0"/>
              <a:t>Optimizing Nasonex.com</a:t>
            </a:r>
            <a:endParaRPr lang="en-US" dirty="0" smtClean="0"/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Patient Value and Methodology Emphasize Importance of Coupons on Nasonex Retention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04800" y="1108364"/>
            <a:ext cx="8631382" cy="2244436"/>
            <a:chOff x="304800" y="1011379"/>
            <a:chExt cx="8631382" cy="2244436"/>
          </a:xfrm>
        </p:grpSpPr>
        <p:sp>
          <p:nvSpPr>
            <p:cNvPr id="119" name="Rectangle 118"/>
            <p:cNvSpPr/>
            <p:nvPr/>
          </p:nvSpPr>
          <p:spPr bwMode="auto">
            <a:xfrm>
              <a:off x="304800" y="1011379"/>
              <a:ext cx="8631382" cy="2244436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pic>
          <p:nvPicPr>
            <p:cNvPr id="65538" name="Picture 2" descr="http://inkspiration.typepad.com/.a/6a00e54ed62d65883301348749f65e970c-320wi"/>
            <p:cNvPicPr>
              <a:picLocks noChangeAspect="1" noChangeArrowheads="1"/>
            </p:cNvPicPr>
            <p:nvPr/>
          </p:nvPicPr>
          <p:blipFill>
            <a:blip r:embed="rId3" cstate="print"/>
            <a:srcRect l="19167" b="17833"/>
            <a:stretch>
              <a:fillRect/>
            </a:stretch>
          </p:blipFill>
          <p:spPr bwMode="auto">
            <a:xfrm>
              <a:off x="526471" y="1703367"/>
              <a:ext cx="1056356" cy="731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8777" t="10742" r="19949" b="6250"/>
            <a:stretch>
              <a:fillRect/>
            </a:stretch>
          </p:blipFill>
          <p:spPr bwMode="auto">
            <a:xfrm>
              <a:off x="1821703" y="1686079"/>
              <a:ext cx="1005840" cy="76609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</p:pic>
        <p:grpSp>
          <p:nvGrpSpPr>
            <p:cNvPr id="17" name="Group 16"/>
            <p:cNvGrpSpPr/>
            <p:nvPr/>
          </p:nvGrpSpPr>
          <p:grpSpPr>
            <a:xfrm>
              <a:off x="3413058" y="2346156"/>
              <a:ext cx="957956" cy="884899"/>
              <a:chOff x="4341972" y="2747964"/>
              <a:chExt cx="957956" cy="884899"/>
            </a:xfrm>
          </p:grpSpPr>
          <p:pic>
            <p:nvPicPr>
              <p:cNvPr id="65545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63750" y="2747964"/>
                <a:ext cx="914400" cy="4954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341972" y="3325086"/>
                <a:ext cx="957956" cy="307777"/>
              </a:xfrm>
              <a:prstGeom prst="rect">
                <a:avLst/>
              </a:prstGeom>
              <a:noFill/>
            </p:spPr>
            <p:txBody>
              <a:bodyPr wrap="none" lIns="45720" rIns="4572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2060"/>
                    </a:solidFill>
                  </a:rPr>
                  <a:t>Prospects</a:t>
                </a:r>
                <a:endParaRPr lang="en-US" sz="14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42625" y="1108353"/>
              <a:ext cx="3887906" cy="1249886"/>
              <a:chOff x="1729321" y="1357743"/>
              <a:chExt cx="3887906" cy="1249886"/>
            </a:xfrm>
          </p:grpSpPr>
          <p:pic>
            <p:nvPicPr>
              <p:cNvPr id="65542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954287" y="1365539"/>
                <a:ext cx="365760" cy="8534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657107" y="2299852"/>
                <a:ext cx="960120" cy="30777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2060"/>
                    </a:solidFill>
                  </a:rPr>
                  <a:t>Patients</a:t>
                </a:r>
                <a:endParaRPr lang="en-US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1729321" y="1357743"/>
                <a:ext cx="22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2060"/>
                    </a:solidFill>
                  </a:rPr>
                  <a:t>August 2011 and Earlier </a:t>
                </a:r>
                <a:endParaRPr lang="en-US" sz="14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064887" y="1366201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</a:rPr>
                <a:t>X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1115" y="1181535"/>
              <a:ext cx="916661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Patient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Lift Above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Control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97842" y="1366201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</a:rPr>
                <a:t>=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90028" y="1181535"/>
              <a:ext cx="1005083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Incremental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Retention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Revenue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01441" y="1181535"/>
              <a:ext cx="1431482" cy="95410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Patient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Retention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Value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(</a:t>
              </a:r>
              <a:r>
                <a:rPr lang="en-US" sz="1100" i="1" dirty="0" smtClean="0">
                  <a:solidFill>
                    <a:srgbClr val="002060"/>
                  </a:solidFill>
                </a:rPr>
                <a:t>2.9+ Incremental Rx)</a:t>
              </a:r>
              <a:endParaRPr lang="en-US" sz="1400" i="1" dirty="0">
                <a:solidFill>
                  <a:srgbClr val="002060"/>
                </a:solidFill>
              </a:endParaRPr>
            </a:p>
          </p:txBody>
        </p:sp>
        <p:cxnSp>
          <p:nvCxnSpPr>
            <p:cNvPr id="30" name="Straight Arrow Connector 29"/>
            <p:cNvCxnSpPr>
              <a:stCxn id="5" idx="3"/>
              <a:endCxn id="91" idx="2"/>
            </p:cNvCxnSpPr>
            <p:nvPr/>
          </p:nvCxnSpPr>
          <p:spPr bwMode="auto">
            <a:xfrm>
              <a:off x="2827543" y="2069127"/>
              <a:ext cx="602530" cy="52152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>
              <a:stCxn id="5" idx="3"/>
              <a:endCxn id="91" idx="0"/>
            </p:cNvCxnSpPr>
            <p:nvPr/>
          </p:nvCxnSpPr>
          <p:spPr bwMode="auto">
            <a:xfrm flipV="1">
              <a:off x="2827543" y="1551701"/>
              <a:ext cx="602530" cy="51742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Arrow Connector 35"/>
            <p:cNvCxnSpPr>
              <a:stCxn id="65538" idx="3"/>
              <a:endCxn id="5" idx="1"/>
            </p:cNvCxnSpPr>
            <p:nvPr/>
          </p:nvCxnSpPr>
          <p:spPr bwMode="auto">
            <a:xfrm>
              <a:off x="1582827" y="2069127"/>
              <a:ext cx="238876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Right Arrow 45"/>
            <p:cNvSpPr/>
            <p:nvPr/>
          </p:nvSpPr>
          <p:spPr bwMode="auto">
            <a:xfrm>
              <a:off x="4572007" y="1370758"/>
              <a:ext cx="249381" cy="360219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64887" y="2419138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</a:rPr>
                <a:t>X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1115" y="2234472"/>
              <a:ext cx="916661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Prospect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Lift Above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Control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97842" y="2419138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</a:rPr>
                <a:t>=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90028" y="2234472"/>
              <a:ext cx="1005083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Incremental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Prospect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Revenue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74138" y="2234472"/>
              <a:ext cx="686085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Lifetime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Patient </a:t>
              </a:r>
              <a:br>
                <a:rPr lang="en-US" sz="1400" dirty="0" smtClean="0">
                  <a:solidFill>
                    <a:srgbClr val="002060"/>
                  </a:solidFill>
                </a:rPr>
              </a:br>
              <a:r>
                <a:rPr lang="en-US" sz="1400" dirty="0" smtClean="0">
                  <a:solidFill>
                    <a:srgbClr val="002060"/>
                  </a:solidFill>
                </a:rPr>
                <a:t>Value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64" name="Right Arrow 63"/>
            <p:cNvSpPr/>
            <p:nvPr/>
          </p:nvSpPr>
          <p:spPr bwMode="auto">
            <a:xfrm>
              <a:off x="4572007" y="2423695"/>
              <a:ext cx="249381" cy="360219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3407213" y="1551701"/>
              <a:ext cx="45719" cy="103894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18655" y="3519055"/>
            <a:ext cx="8603672" cy="3203373"/>
            <a:chOff x="318655" y="3519055"/>
            <a:chExt cx="8603672" cy="320337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318655" y="3519055"/>
              <a:ext cx="8603672" cy="3200400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pic>
          <p:nvPicPr>
            <p:cNvPr id="67" name="Picture 2" descr="http://inkspiration.typepad.com/.a/6a00e54ed62d65883301348749f65e970c-320wi"/>
            <p:cNvPicPr>
              <a:picLocks noChangeAspect="1" noChangeArrowheads="1"/>
            </p:cNvPicPr>
            <p:nvPr/>
          </p:nvPicPr>
          <p:blipFill>
            <a:blip r:embed="rId3" cstate="print"/>
            <a:srcRect l="19167" b="17833"/>
            <a:stretch>
              <a:fillRect/>
            </a:stretch>
          </p:blipFill>
          <p:spPr bwMode="auto">
            <a:xfrm>
              <a:off x="576548" y="4737525"/>
              <a:ext cx="1056356" cy="731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8777" t="10742" r="19949" b="6250"/>
            <a:stretch>
              <a:fillRect/>
            </a:stretch>
          </p:blipFill>
          <p:spPr bwMode="auto">
            <a:xfrm>
              <a:off x="1871780" y="4720237"/>
              <a:ext cx="1005840" cy="76609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</p:pic>
        <p:grpSp>
          <p:nvGrpSpPr>
            <p:cNvPr id="69" name="Group 68"/>
            <p:cNvGrpSpPr/>
            <p:nvPr/>
          </p:nvGrpSpPr>
          <p:grpSpPr>
            <a:xfrm>
              <a:off x="3463135" y="5837529"/>
              <a:ext cx="957956" cy="884899"/>
              <a:chOff x="4341972" y="2747964"/>
              <a:chExt cx="957956" cy="884899"/>
            </a:xfrm>
          </p:grpSpPr>
          <p:pic>
            <p:nvPicPr>
              <p:cNvPr id="88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63750" y="2747964"/>
                <a:ext cx="914400" cy="4954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341972" y="3325086"/>
                <a:ext cx="957956" cy="307777"/>
              </a:xfrm>
              <a:prstGeom prst="rect">
                <a:avLst/>
              </a:prstGeom>
              <a:noFill/>
            </p:spPr>
            <p:txBody>
              <a:bodyPr wrap="none" lIns="45720" rIns="45720" rtlCol="0">
                <a:spAutoFit/>
              </a:bodyPr>
              <a:lstStyle/>
              <a:p>
                <a:pPr algn="ctr"/>
                <a:r>
                  <a:rPr lang="en-US" sz="1400" dirty="0" smtClean="0"/>
                  <a:t>Prospects</a:t>
                </a:r>
                <a:endParaRPr lang="en-US" sz="1400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420488" y="3623817"/>
              <a:ext cx="960120" cy="1242090"/>
              <a:chOff x="4657107" y="1365539"/>
              <a:chExt cx="960120" cy="1242090"/>
            </a:xfrm>
          </p:grpSpPr>
          <p:pic>
            <p:nvPicPr>
              <p:cNvPr id="86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954287" y="1365539"/>
                <a:ext cx="365760" cy="8534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4657107" y="2299852"/>
                <a:ext cx="960120" cy="30777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400" dirty="0" smtClean="0"/>
                  <a:t>Patients</a:t>
                </a:r>
                <a:endParaRPr lang="en-US" sz="1400" dirty="0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064887" y="3873869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91115" y="3689203"/>
              <a:ext cx="916661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Patient</a:t>
              </a:r>
            </a:p>
            <a:p>
              <a:pPr algn="ctr"/>
              <a:r>
                <a:rPr lang="en-US" sz="1400" dirty="0" smtClean="0"/>
                <a:t>Lift Above </a:t>
              </a:r>
              <a:br>
                <a:rPr lang="en-US" sz="1400" dirty="0" smtClean="0"/>
              </a:br>
              <a:r>
                <a:rPr lang="en-US" sz="1400" dirty="0" smtClean="0"/>
                <a:t>Control</a:t>
              </a:r>
              <a:endParaRPr lang="en-US" sz="14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397842" y="3873869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690028" y="3689203"/>
              <a:ext cx="1005083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Incremental</a:t>
              </a:r>
              <a:br>
                <a:rPr lang="en-US" sz="1400" dirty="0" smtClean="0"/>
              </a:br>
              <a:r>
                <a:rPr lang="en-US" sz="1400" dirty="0" smtClean="0"/>
                <a:t>Script</a:t>
              </a:r>
              <a:br>
                <a:rPr lang="en-US" sz="1400" dirty="0" smtClean="0"/>
              </a:br>
              <a:r>
                <a:rPr lang="en-US" sz="1400" dirty="0" smtClean="0"/>
                <a:t>Revenue</a:t>
              </a:r>
              <a:endParaRPr 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49420" y="3796925"/>
              <a:ext cx="735521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Value of </a:t>
              </a:r>
              <a:br>
                <a:rPr lang="en-US" sz="1400" dirty="0" smtClean="0"/>
              </a:br>
              <a:r>
                <a:rPr lang="en-US" sz="1400" dirty="0" smtClean="0"/>
                <a:t>1Rx</a:t>
              </a:r>
              <a:endParaRPr lang="en-US" sz="1400" dirty="0"/>
            </a:p>
          </p:txBody>
        </p:sp>
        <p:cxnSp>
          <p:nvCxnSpPr>
            <p:cNvPr id="76" name="Straight Arrow Connector 75"/>
            <p:cNvCxnSpPr>
              <a:stCxn id="68" idx="3"/>
              <a:endCxn id="96" idx="2"/>
            </p:cNvCxnSpPr>
            <p:nvPr/>
          </p:nvCxnSpPr>
          <p:spPr bwMode="auto">
            <a:xfrm>
              <a:off x="2877620" y="5103285"/>
              <a:ext cx="598868" cy="84586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Arrow Connector 76"/>
            <p:cNvCxnSpPr>
              <a:stCxn id="68" idx="3"/>
              <a:endCxn id="96" idx="0"/>
            </p:cNvCxnSpPr>
            <p:nvPr/>
          </p:nvCxnSpPr>
          <p:spPr bwMode="auto">
            <a:xfrm flipV="1">
              <a:off x="2877620" y="4211788"/>
              <a:ext cx="598868" cy="89149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/>
            <p:cNvCxnSpPr>
              <a:stCxn id="67" idx="3"/>
              <a:endCxn id="68" idx="1"/>
            </p:cNvCxnSpPr>
            <p:nvPr/>
          </p:nvCxnSpPr>
          <p:spPr bwMode="auto">
            <a:xfrm>
              <a:off x="1632904" y="5103285"/>
              <a:ext cx="238876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9" name="Right Arrow 78"/>
            <p:cNvSpPr/>
            <p:nvPr/>
          </p:nvSpPr>
          <p:spPr bwMode="auto">
            <a:xfrm>
              <a:off x="4572007" y="3878426"/>
              <a:ext cx="249381" cy="36021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064887" y="5910511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991115" y="5725845"/>
              <a:ext cx="916661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Prospect</a:t>
              </a:r>
            </a:p>
            <a:p>
              <a:pPr algn="ctr"/>
              <a:r>
                <a:rPr lang="en-US" sz="1400" dirty="0" smtClean="0"/>
                <a:t>Lift Above </a:t>
              </a:r>
              <a:br>
                <a:rPr lang="en-US" sz="1400" dirty="0" smtClean="0"/>
              </a:br>
              <a:r>
                <a:rPr lang="en-US" sz="1400" dirty="0" smtClean="0"/>
                <a:t>Control</a:t>
              </a:r>
              <a:endParaRPr lang="en-US" sz="1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397842" y="5910511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690028" y="5725845"/>
              <a:ext cx="1005083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Incremental</a:t>
              </a:r>
              <a:br>
                <a:rPr lang="en-US" sz="1400" dirty="0" smtClean="0"/>
              </a:br>
              <a:r>
                <a:rPr lang="en-US" sz="1400" dirty="0" smtClean="0"/>
                <a:t>Prospect </a:t>
              </a:r>
              <a:br>
                <a:rPr lang="en-US" sz="1400" dirty="0" smtClean="0"/>
              </a:br>
              <a:r>
                <a:rPr lang="en-US" sz="1400" dirty="0" smtClean="0"/>
                <a:t>Revenue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474138" y="5725845"/>
              <a:ext cx="686085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Lifetime</a:t>
              </a:r>
              <a:br>
                <a:rPr lang="en-US" sz="1400" dirty="0" smtClean="0"/>
              </a:br>
              <a:r>
                <a:rPr lang="en-US" sz="1400" dirty="0" smtClean="0"/>
                <a:t>Patient </a:t>
              </a:r>
              <a:br>
                <a:rPr lang="en-US" sz="1400" dirty="0" smtClean="0"/>
              </a:br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85" name="Right Arrow 84"/>
            <p:cNvSpPr/>
            <p:nvPr/>
          </p:nvSpPr>
          <p:spPr bwMode="auto">
            <a:xfrm>
              <a:off x="4572007" y="5915068"/>
              <a:ext cx="249381" cy="36021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453628" y="4211788"/>
              <a:ext cx="45720" cy="17373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2" name="Right Arrow 101"/>
            <p:cNvSpPr/>
            <p:nvPr/>
          </p:nvSpPr>
          <p:spPr bwMode="auto">
            <a:xfrm rot="5400000">
              <a:off x="5324755" y="4376902"/>
              <a:ext cx="249381" cy="36021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3" name="Right Arrow 102"/>
            <p:cNvSpPr/>
            <p:nvPr/>
          </p:nvSpPr>
          <p:spPr bwMode="auto">
            <a:xfrm rot="16200000" flipV="1">
              <a:off x="5324755" y="5402137"/>
              <a:ext cx="249381" cy="36021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Microsoft YaHei" charset="-122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253354" y="4762648"/>
              <a:ext cx="1356591" cy="556585"/>
              <a:chOff x="4003964" y="4832649"/>
              <a:chExt cx="1356591" cy="556585"/>
            </a:xfrm>
          </p:grpSpPr>
          <p:pic>
            <p:nvPicPr>
              <p:cNvPr id="108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3720" t="11011" r="33899" b="5303"/>
              <a:stretch>
                <a:fillRect/>
              </a:stretch>
            </p:blipFill>
            <p:spPr bwMode="auto">
              <a:xfrm>
                <a:off x="4994795" y="4832649"/>
                <a:ext cx="365760" cy="531459"/>
              </a:xfrm>
              <a:prstGeom prst="rect">
                <a:avLst/>
              </a:prstGeom>
              <a:noFill/>
              <a:ln w="3175">
                <a:solidFill>
                  <a:srgbClr val="002060"/>
                </a:solidFill>
                <a:miter lim="800000"/>
                <a:headEnd/>
                <a:tailEnd/>
              </a:ln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4003964" y="4835236"/>
                <a:ext cx="997527" cy="553998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1000" dirty="0" smtClean="0"/>
                  <a:t>Multi-use Coupon or </a:t>
                </a:r>
                <a:br>
                  <a:rPr lang="en-US" sz="1000" dirty="0" smtClean="0"/>
                </a:br>
                <a:r>
                  <a:rPr lang="en-US" sz="1000" dirty="0" smtClean="0"/>
                  <a:t>RM program</a:t>
                </a:r>
                <a:endParaRPr lang="en-US" sz="1000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64887" y="4843711"/>
              <a:ext cx="153888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397842" y="4843711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690028" y="4659045"/>
              <a:ext cx="1005083" cy="7386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Incremental</a:t>
              </a:r>
              <a:br>
                <a:rPr lang="en-US" sz="1400" dirty="0" smtClean="0"/>
              </a:br>
              <a:r>
                <a:rPr lang="en-US" sz="1400" dirty="0" smtClean="0"/>
                <a:t>Retention</a:t>
              </a:r>
              <a:br>
                <a:rPr lang="en-US" sz="1400" dirty="0" smtClean="0"/>
              </a:br>
              <a:r>
                <a:rPr lang="en-US" sz="1400" dirty="0" smtClean="0"/>
                <a:t>Revenue</a:t>
              </a:r>
              <a:endParaRPr lang="en-US" sz="14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107854" y="4766767"/>
              <a:ext cx="1418658" cy="69249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400" dirty="0" smtClean="0"/>
                <a:t>Retention </a:t>
              </a:r>
              <a:br>
                <a:rPr lang="en-US" sz="1400" dirty="0" smtClean="0"/>
              </a:br>
              <a:r>
                <a:rPr lang="en-US" sz="1400" dirty="0" smtClean="0"/>
                <a:t>Value</a:t>
              </a:r>
              <a:br>
                <a:rPr lang="en-US" sz="1400" dirty="0" smtClean="0"/>
              </a:br>
              <a:r>
                <a:rPr lang="en-US" sz="1100" i="1" dirty="0" smtClean="0"/>
                <a:t>(1.9+ Incremental Rx)</a:t>
              </a:r>
              <a:endParaRPr lang="en-US" sz="1400" i="1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68650" y="3685301"/>
              <a:ext cx="1702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September 2011 +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6370022" y="5070631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65k (8%)</a:t>
            </a:r>
            <a:endParaRPr lang="en-US" sz="1200" dirty="0">
              <a:solidFill>
                <a:srgbClr val="7030A0"/>
              </a:solidFill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H="1">
            <a:off x="6010089" y="5763355"/>
            <a:ext cx="1208129" cy="0"/>
          </a:xfrm>
          <a:prstGeom prst="straightConnector1">
            <a:avLst/>
          </a:prstGeom>
          <a:ln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200104" y="5486412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316k 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smtClean="0">
                <a:solidFill>
                  <a:srgbClr val="002060"/>
                </a:solidFill>
              </a:rPr>
              <a:t>29%)</a:t>
            </a:r>
            <a:endParaRPr lang="en-US" sz="1200" dirty="0">
              <a:solidFill>
                <a:srgbClr val="002060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 bwMode="auto">
          <a:xfrm flipH="1">
            <a:off x="6010089" y="4959792"/>
            <a:ext cx="1208129" cy="0"/>
          </a:xfrm>
          <a:prstGeom prst="straightConnector1">
            <a:avLst/>
          </a:prstGeom>
          <a:ln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378486" y="4682793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11k (2%)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8887" t="10938" r="20059" b="5492"/>
          <a:stretch>
            <a:fillRect/>
          </a:stretch>
        </p:blipFill>
        <p:spPr bwMode="auto">
          <a:xfrm>
            <a:off x="4782857" y="2393000"/>
            <a:ext cx="1554480" cy="119627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7792" y="1538502"/>
            <a:ext cx="1554480" cy="2323365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 l="19436" t="10938" r="20278" b="5161"/>
          <a:stretch>
            <a:fillRect/>
          </a:stretch>
        </p:blipFill>
        <p:spPr bwMode="auto">
          <a:xfrm>
            <a:off x="7277792" y="4750228"/>
            <a:ext cx="1554480" cy="121631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 l="20346" t="11011" r="19102" b="5303"/>
          <a:stretch>
            <a:fillRect/>
          </a:stretch>
        </p:blipFill>
        <p:spPr bwMode="auto">
          <a:xfrm>
            <a:off x="4408772" y="4754457"/>
            <a:ext cx="1554480" cy="1207859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Emphasizing Coupon Use Over RM Enrollment Can Improve User Experience and Coupon Utilization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6" idx="3"/>
            <a:endCxn id="51" idx="1"/>
          </p:cNvCxnSpPr>
          <p:nvPr/>
        </p:nvCxnSpPr>
        <p:spPr bwMode="auto">
          <a:xfrm flipV="1">
            <a:off x="1361281" y="3408943"/>
            <a:ext cx="973213" cy="579706"/>
          </a:xfrm>
          <a:prstGeom prst="straightConnector1">
            <a:avLst/>
          </a:prstGeom>
          <a:ln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6" idx="3"/>
            <a:endCxn id="52" idx="1"/>
          </p:cNvCxnSpPr>
          <p:nvPr/>
        </p:nvCxnSpPr>
        <p:spPr bwMode="auto">
          <a:xfrm>
            <a:off x="1371600" y="2992527"/>
            <a:ext cx="962894" cy="78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9" idx="3"/>
            <a:endCxn id="50" idx="1"/>
          </p:cNvCxnSpPr>
          <p:nvPr/>
        </p:nvCxnSpPr>
        <p:spPr bwMode="auto">
          <a:xfrm>
            <a:off x="1343891" y="1794149"/>
            <a:ext cx="990603" cy="78352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42154" y="3716241"/>
            <a:ext cx="1230600" cy="26776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200" b="0" dirty="0" smtClean="0">
                <a:solidFill>
                  <a:schemeClr val="bg1"/>
                </a:solidFill>
              </a:rPr>
              <a:t>Landing Pages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65737" y="3716241"/>
            <a:ext cx="1188720" cy="26776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200" b="0" dirty="0" smtClean="0">
                <a:solidFill>
                  <a:schemeClr val="bg1"/>
                </a:solidFill>
              </a:rPr>
              <a:t>Coupon Page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60672" y="3937904"/>
            <a:ext cx="1188720" cy="26776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200" b="0" dirty="0" smtClean="0">
                <a:solidFill>
                  <a:schemeClr val="bg1"/>
                </a:solidFill>
              </a:rPr>
              <a:t>RM Form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60672" y="6043796"/>
            <a:ext cx="1188720" cy="443198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200" b="0" dirty="0" smtClean="0">
                <a:solidFill>
                  <a:schemeClr val="bg1"/>
                </a:solidFill>
              </a:rPr>
              <a:t>Interstitial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Disclaimer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91652" y="6029941"/>
            <a:ext cx="1188720" cy="26776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200" b="0" dirty="0" smtClean="0">
                <a:solidFill>
                  <a:schemeClr val="bg1"/>
                </a:solidFill>
              </a:rPr>
              <a:t>Coupon Print</a:t>
            </a:r>
            <a:endParaRPr lang="en-US" sz="1200" b="0" dirty="0">
              <a:solidFill>
                <a:schemeClr val="bg1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334494" y="2381074"/>
            <a:ext cx="1645920" cy="1224465"/>
            <a:chOff x="2258291" y="1868439"/>
            <a:chExt cx="1645920" cy="1224465"/>
          </a:xfrm>
        </p:grpSpPr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2349731" y="1884866"/>
              <a:ext cx="1463040" cy="1191610"/>
              <a:chOff x="2265060" y="1520147"/>
              <a:chExt cx="2511988" cy="2045953"/>
            </a:xfrm>
          </p:grpSpPr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18801" t="11269" r="20185" b="6155"/>
              <a:stretch>
                <a:fillRect/>
              </a:stretch>
            </p:blipFill>
            <p:spPr bwMode="auto">
              <a:xfrm>
                <a:off x="3131128" y="2313708"/>
                <a:ext cx="1645920" cy="1252392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6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18907" t="11080" r="20185" b="5398"/>
              <a:stretch>
                <a:fillRect/>
              </a:stretch>
            </p:blipFill>
            <p:spPr bwMode="auto">
              <a:xfrm>
                <a:off x="2811958" y="1990625"/>
                <a:ext cx="1645920" cy="126897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7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8887" t="10742" r="18302" b="9280"/>
              <a:stretch>
                <a:fillRect/>
              </a:stretch>
            </p:blipFill>
            <p:spPr bwMode="auto">
              <a:xfrm>
                <a:off x="2492789" y="1758226"/>
                <a:ext cx="1645920" cy="1178286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1442" name="Picture 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18777" t="10742" r="19949" b="6250"/>
              <a:stretch>
                <a:fillRect/>
              </a:stretch>
            </p:blipFill>
            <p:spPr bwMode="auto">
              <a:xfrm>
                <a:off x="2265060" y="1520147"/>
                <a:ext cx="1554480" cy="1183966"/>
              </a:xfrm>
              <a:prstGeom prst="rect">
                <a:avLst/>
              </a:prstGeom>
              <a:noFill/>
              <a:ln w="9525">
                <a:solidFill>
                  <a:srgbClr val="002060"/>
                </a:solidFill>
                <a:miter lim="800000"/>
                <a:headEnd/>
                <a:tailEnd/>
              </a:ln>
            </p:spPr>
          </p:pic>
        </p:grpSp>
        <p:grpSp>
          <p:nvGrpSpPr>
            <p:cNvPr id="17" name="Group 52"/>
            <p:cNvGrpSpPr/>
            <p:nvPr/>
          </p:nvGrpSpPr>
          <p:grpSpPr>
            <a:xfrm>
              <a:off x="2258291" y="1868439"/>
              <a:ext cx="1645920" cy="1224465"/>
              <a:chOff x="2258291" y="1870364"/>
              <a:chExt cx="1645920" cy="1224465"/>
            </a:xfrm>
            <a:noFill/>
          </p:grpSpPr>
          <p:sp>
            <p:nvSpPr>
              <p:cNvPr id="50" name="Rectangle 49"/>
              <p:cNvSpPr/>
              <p:nvPr/>
            </p:nvSpPr>
            <p:spPr bwMode="auto">
              <a:xfrm>
                <a:off x="2258291" y="1870364"/>
                <a:ext cx="1645920" cy="393192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Microsoft YaHei" charset="-122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258291" y="2701637"/>
                <a:ext cx="1645920" cy="393192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Microsoft YaHei" charset="-122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258291" y="2286001"/>
                <a:ext cx="1645920" cy="393192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Microsoft YaHei" charset="-122"/>
                </a:endParaRPr>
              </a:p>
            </p:txBody>
          </p:sp>
        </p:grpSp>
      </p:grpSp>
      <p:grpSp>
        <p:nvGrpSpPr>
          <p:cNvPr id="18" name="Group 56"/>
          <p:cNvGrpSpPr/>
          <p:nvPr/>
        </p:nvGrpSpPr>
        <p:grpSpPr>
          <a:xfrm>
            <a:off x="4724400" y="2382999"/>
            <a:ext cx="1645920" cy="1224465"/>
            <a:chOff x="2258291" y="1870364"/>
            <a:chExt cx="1645920" cy="1224465"/>
          </a:xfrm>
          <a:noFill/>
        </p:grpSpPr>
        <p:sp>
          <p:nvSpPr>
            <p:cNvPr id="58" name="Rectangle 57"/>
            <p:cNvSpPr/>
            <p:nvPr/>
          </p:nvSpPr>
          <p:spPr bwMode="auto">
            <a:xfrm>
              <a:off x="2258291" y="1870364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258291" y="2701637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2258291" y="2286001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015051" y="2766624"/>
            <a:ext cx="640080" cy="401791"/>
            <a:chOff x="4015051" y="2912102"/>
            <a:chExt cx="640080" cy="401791"/>
          </a:xfrm>
        </p:grpSpPr>
        <p:cxnSp>
          <p:nvCxnSpPr>
            <p:cNvPr id="61" name="Straight Arrow Connector 60"/>
            <p:cNvCxnSpPr/>
            <p:nvPr/>
          </p:nvCxnSpPr>
          <p:spPr bwMode="auto">
            <a:xfrm>
              <a:off x="4015051" y="3313893"/>
              <a:ext cx="64008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4015051" y="3112997"/>
              <a:ext cx="640080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none" w="med" len="med"/>
              <a:tailEnd type="arrow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 bwMode="auto">
            <a:xfrm>
              <a:off x="4015051" y="2912102"/>
              <a:ext cx="640080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none" w="med" len="med"/>
              <a:tailEnd type="arrow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71"/>
          <p:cNvGrpSpPr/>
          <p:nvPr/>
        </p:nvGrpSpPr>
        <p:grpSpPr>
          <a:xfrm>
            <a:off x="7232072" y="2092043"/>
            <a:ext cx="1645920" cy="1224465"/>
            <a:chOff x="2258291" y="1870364"/>
            <a:chExt cx="1645920" cy="1224465"/>
          </a:xfrm>
          <a:noFill/>
        </p:grpSpPr>
        <p:sp>
          <p:nvSpPr>
            <p:cNvPr id="73" name="Rectangle 72"/>
            <p:cNvSpPr/>
            <p:nvPr/>
          </p:nvSpPr>
          <p:spPr bwMode="auto">
            <a:xfrm>
              <a:off x="2258291" y="1870364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2258291" y="2701637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258291" y="2286001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</p:grpSp>
      <p:cxnSp>
        <p:nvCxnSpPr>
          <p:cNvPr id="77" name="Straight Arrow Connector 76"/>
          <p:cNvCxnSpPr/>
          <p:nvPr/>
        </p:nvCxnSpPr>
        <p:spPr bwMode="auto">
          <a:xfrm flipH="1">
            <a:off x="6010089" y="5375427"/>
            <a:ext cx="1208129" cy="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2437581">
            <a:off x="1453211" y="1911942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622k UVs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7107" y="272934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844k UVs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9797839">
            <a:off x="1338089" y="344979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1,074 UVs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334494" y="1884243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2,539k </a:t>
            </a:r>
            <a:br>
              <a:rPr lang="en-US" sz="1200" dirty="0" smtClean="0">
                <a:solidFill>
                  <a:srgbClr val="002060"/>
                </a:solidFill>
              </a:rPr>
            </a:br>
            <a:r>
              <a:rPr lang="en-US" sz="1200" dirty="0" smtClean="0">
                <a:solidFill>
                  <a:srgbClr val="002060"/>
                </a:solidFill>
              </a:rPr>
              <a:t>Unique Visitors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49322" y="1884243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1.187k (47%) </a:t>
            </a:r>
            <a:br>
              <a:rPr lang="en-US" sz="1200" dirty="0" smtClean="0">
                <a:solidFill>
                  <a:srgbClr val="002060"/>
                </a:solidFill>
              </a:rPr>
            </a:br>
            <a:r>
              <a:rPr lang="en-US" sz="1200" dirty="0" smtClean="0">
                <a:solidFill>
                  <a:srgbClr val="002060"/>
                </a:solidFill>
              </a:rPr>
              <a:t>Coupon Page Views</a:t>
            </a:r>
            <a:endParaRPr lang="en-US" sz="1200" dirty="0">
              <a:solidFill>
                <a:srgbClr val="00206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 bwMode="auto">
          <a:xfrm rot="5400000">
            <a:off x="8038399" y="4458264"/>
            <a:ext cx="365760" cy="0"/>
          </a:xfrm>
          <a:prstGeom prst="straightConnector1">
            <a:avLst/>
          </a:prstGeom>
          <a:ln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 bwMode="auto">
          <a:xfrm rot="5400000">
            <a:off x="7844442" y="4458264"/>
            <a:ext cx="365760" cy="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 bwMode="auto">
          <a:xfrm rot="5400000">
            <a:off x="7650485" y="4458264"/>
            <a:ext cx="36576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100"/>
          <p:cNvGrpSpPr/>
          <p:nvPr/>
        </p:nvGrpSpPr>
        <p:grpSpPr>
          <a:xfrm>
            <a:off x="4378024" y="4763195"/>
            <a:ext cx="1645920" cy="1224465"/>
            <a:chOff x="2258291" y="1870364"/>
            <a:chExt cx="1645920" cy="1224465"/>
          </a:xfrm>
          <a:noFill/>
        </p:grpSpPr>
        <p:sp>
          <p:nvSpPr>
            <p:cNvPr id="102" name="Rectangle 101"/>
            <p:cNvSpPr/>
            <p:nvPr/>
          </p:nvSpPr>
          <p:spPr bwMode="auto">
            <a:xfrm>
              <a:off x="2258291" y="1870364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2258291" y="2701637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2258291" y="2286001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</p:grpSp>
      <p:grpSp>
        <p:nvGrpSpPr>
          <p:cNvPr id="24" name="Group 104"/>
          <p:cNvGrpSpPr/>
          <p:nvPr/>
        </p:nvGrpSpPr>
        <p:grpSpPr>
          <a:xfrm>
            <a:off x="7232073" y="4763195"/>
            <a:ext cx="1645920" cy="1224465"/>
            <a:chOff x="2258291" y="1870364"/>
            <a:chExt cx="1645920" cy="1224465"/>
          </a:xfrm>
          <a:noFill/>
        </p:grpSpPr>
        <p:sp>
          <p:nvSpPr>
            <p:cNvPr id="106" name="Rectangle 105"/>
            <p:cNvSpPr/>
            <p:nvPr/>
          </p:nvSpPr>
          <p:spPr bwMode="auto">
            <a:xfrm>
              <a:off x="2258291" y="1870364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2258291" y="2701637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2258291" y="2286001"/>
              <a:ext cx="1645920" cy="3931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361395" y="428107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392k (15%) </a:t>
            </a:r>
            <a:br>
              <a:rPr lang="en-US" sz="1200" dirty="0" smtClean="0">
                <a:solidFill>
                  <a:srgbClr val="002060"/>
                </a:solidFill>
              </a:rPr>
            </a:br>
            <a:r>
              <a:rPr lang="en-US" sz="1200" dirty="0" smtClean="0">
                <a:solidFill>
                  <a:srgbClr val="002060"/>
                </a:solidFill>
              </a:rPr>
              <a:t>Coupon Prints</a:t>
            </a:r>
            <a:endParaRPr lang="en-US" sz="1200" dirty="0">
              <a:solidFill>
                <a:srgbClr val="002060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267365" y="3854766"/>
            <a:ext cx="1097280" cy="523181"/>
            <a:chOff x="267365" y="4062591"/>
            <a:chExt cx="1097280" cy="523181"/>
          </a:xfrm>
        </p:grpSpPr>
        <p:sp>
          <p:nvSpPr>
            <p:cNvPr id="26" name="TextBox 25"/>
            <p:cNvSpPr txBox="1"/>
            <p:nvPr/>
          </p:nvSpPr>
          <p:spPr>
            <a:xfrm>
              <a:off x="309721" y="4062591"/>
              <a:ext cx="1051560" cy="267766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b="0" dirty="0" smtClean="0">
                  <a:solidFill>
                    <a:schemeClr val="bg1"/>
                  </a:solidFill>
                </a:rPr>
                <a:t>Organic</a:t>
              </a:r>
              <a:endParaRPr 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67365" y="4308773"/>
              <a:ext cx="1097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02060"/>
                  </a:solidFill>
                </a:rPr>
                <a:t>79% patients</a:t>
              </a:r>
              <a:endParaRPr lang="en-US" sz="1200" b="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249382" y="1260757"/>
            <a:ext cx="1097288" cy="1316074"/>
            <a:chOff x="249382" y="1454727"/>
            <a:chExt cx="1097288" cy="1316074"/>
          </a:xfrm>
        </p:grpSpPr>
        <p:grpSp>
          <p:nvGrpSpPr>
            <p:cNvPr id="11" name="Group 39"/>
            <p:cNvGrpSpPr/>
            <p:nvPr/>
          </p:nvGrpSpPr>
          <p:grpSpPr>
            <a:xfrm>
              <a:off x="316382" y="1475975"/>
              <a:ext cx="1007249" cy="1025557"/>
              <a:chOff x="344091" y="2819883"/>
              <a:chExt cx="1007249" cy="102555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44091" y="3577674"/>
                <a:ext cx="974580" cy="267766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>
                  <a:lnSpc>
                    <a:spcPct val="95000"/>
                  </a:lnSpc>
                  <a:defRPr/>
                </a:pPr>
                <a:r>
                  <a:rPr lang="en-US" sz="1200" b="0" dirty="0" smtClean="0">
                    <a:solidFill>
                      <a:schemeClr val="tx1"/>
                    </a:solidFill>
                  </a:rPr>
                  <a:t>Display</a:t>
                </a:r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23"/>
              <p:cNvGrpSpPr/>
              <p:nvPr/>
            </p:nvGrpSpPr>
            <p:grpSpPr>
              <a:xfrm>
                <a:off x="403998" y="2819883"/>
                <a:ext cx="947342" cy="661641"/>
                <a:chOff x="1177137" y="1566717"/>
                <a:chExt cx="947342" cy="661641"/>
              </a:xfrm>
            </p:grpSpPr>
            <p:pic>
              <p:nvPicPr>
                <p:cNvPr id="12" name="Picture 6" descr="C:\Users\Lucia\AppData\Local\Microsoft\Windows\Temporary Internet Files\Content.Outlook\U37DGMTZ\Pumpkin Banner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177137" y="1566717"/>
                  <a:ext cx="606425" cy="512763"/>
                </a:xfrm>
                <a:prstGeom prst="rect">
                  <a:avLst/>
                </a:prstGeom>
                <a:ln w="3175">
                  <a:solidFill>
                    <a:srgbClr val="002060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5" name="Picture 13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 r="157" b="316"/>
                <a:stretch>
                  <a:fillRect/>
                </a:stretch>
              </p:blipFill>
              <p:spPr bwMode="auto">
                <a:xfrm>
                  <a:off x="1553876" y="1753613"/>
                  <a:ext cx="570603" cy="474745"/>
                </a:xfrm>
                <a:prstGeom prst="rect">
                  <a:avLst/>
                </a:prstGeom>
                <a:ln w="3175">
                  <a:solidFill>
                    <a:srgbClr val="002060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sp>
          <p:nvSpPr>
            <p:cNvPr id="39" name="Rectangle 38"/>
            <p:cNvSpPr/>
            <p:nvPr/>
          </p:nvSpPr>
          <p:spPr bwMode="auto">
            <a:xfrm>
              <a:off x="249382" y="1454727"/>
              <a:ext cx="1094509" cy="10667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icrosoft YaHei" charset="-122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9390" y="2493802"/>
              <a:ext cx="1097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02060"/>
                  </a:solidFill>
                </a:rPr>
                <a:t>44% patients</a:t>
              </a:r>
              <a:endParaRPr lang="en-US" sz="1200" b="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77099" y="2618454"/>
            <a:ext cx="1097280" cy="1052880"/>
            <a:chOff x="277099" y="2881699"/>
            <a:chExt cx="1097280" cy="1052880"/>
          </a:xfrm>
        </p:grpSpPr>
        <p:grpSp>
          <p:nvGrpSpPr>
            <p:cNvPr id="2" name="Group 37"/>
            <p:cNvGrpSpPr/>
            <p:nvPr/>
          </p:nvGrpSpPr>
          <p:grpSpPr>
            <a:xfrm>
              <a:off x="290945" y="2881699"/>
              <a:ext cx="1080655" cy="771823"/>
              <a:chOff x="290945" y="1537855"/>
              <a:chExt cx="1080655" cy="771823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290945" y="1537855"/>
                <a:ext cx="1080655" cy="748145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Microsoft YaHei" charset="-122"/>
                </a:endParaRPr>
              </a:p>
            </p:txBody>
          </p:sp>
          <p:grpSp>
            <p:nvGrpSpPr>
              <p:cNvPr id="3" name="Group 21"/>
              <p:cNvGrpSpPr/>
              <p:nvPr/>
            </p:nvGrpSpPr>
            <p:grpSpPr>
              <a:xfrm>
                <a:off x="305601" y="1551831"/>
                <a:ext cx="1065415" cy="757847"/>
                <a:chOff x="1387483" y="2748833"/>
                <a:chExt cx="1065415" cy="757847"/>
              </a:xfrm>
            </p:grpSpPr>
            <p:pic>
              <p:nvPicPr>
                <p:cNvPr id="61443" name="Picture 3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 l="2416" t="15039" r="35322" b="40039"/>
                <a:stretch>
                  <a:fillRect/>
                </a:stretch>
              </p:blipFill>
              <p:spPr bwMode="auto">
                <a:xfrm>
                  <a:off x="1387483" y="2748833"/>
                  <a:ext cx="1051560" cy="426560"/>
                </a:xfrm>
                <a:prstGeom prst="rect">
                  <a:avLst/>
                </a:prstGeom>
                <a:noFill/>
                <a:ln w="9525">
                  <a:solidFill>
                    <a:srgbClr val="002060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1401338" y="3238914"/>
                  <a:ext cx="1051560" cy="26776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5000"/>
                    </a:lnSpc>
                    <a:defRPr/>
                  </a:pPr>
                  <a:r>
                    <a:rPr lang="en-US" sz="1200" b="0" dirty="0" smtClean="0">
                      <a:solidFill>
                        <a:schemeClr val="bg1"/>
                      </a:solidFill>
                    </a:rPr>
                    <a:t>Paid Search</a:t>
                  </a:r>
                  <a:endParaRPr lang="en-US" sz="1200" b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277099" y="3657580"/>
              <a:ext cx="1097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002060"/>
                  </a:solidFill>
                </a:rPr>
                <a:t>37% patients</a:t>
              </a:r>
              <a:endParaRPr lang="en-US" sz="1200" b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983674" y="4738254"/>
            <a:ext cx="3255824" cy="127694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>
                <a:solidFill>
                  <a:srgbClr val="002060"/>
                </a:solidFill>
              </a:rPr>
              <a:t> Only 1/3 of Total  Visitors Print the Coupon</a:t>
            </a:r>
          </a:p>
          <a:p>
            <a:pPr algn="ctr"/>
            <a:r>
              <a:rPr lang="en-US" sz="1400" i="1" dirty="0" smtClean="0">
                <a:solidFill>
                  <a:srgbClr val="002060"/>
                </a:solidFill>
              </a:rPr>
              <a:t>Rates are much lower for </a:t>
            </a:r>
            <a:br>
              <a:rPr lang="en-US" sz="1400" i="1" dirty="0" smtClean="0">
                <a:solidFill>
                  <a:srgbClr val="002060"/>
                </a:solidFill>
              </a:rPr>
            </a:br>
            <a:r>
              <a:rPr lang="en-US" sz="1400" i="1" dirty="0" smtClean="0">
                <a:solidFill>
                  <a:srgbClr val="002060"/>
                </a:solidFill>
              </a:rPr>
              <a:t>display- and search-driven visitors</a:t>
            </a:r>
            <a:endParaRPr lang="en-US" sz="1400" i="1" dirty="0">
              <a:solidFill>
                <a:srgbClr val="002060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481160" y="2766624"/>
            <a:ext cx="640080" cy="401791"/>
            <a:chOff x="4015051" y="2912102"/>
            <a:chExt cx="640080" cy="401791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4015051" y="3313893"/>
              <a:ext cx="64008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 bwMode="auto">
            <a:xfrm>
              <a:off x="4015051" y="3112997"/>
              <a:ext cx="640080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none" w="med" len="med"/>
              <a:tailEnd type="arrow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 bwMode="auto">
            <a:xfrm>
              <a:off x="4015051" y="2912102"/>
              <a:ext cx="640080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none" w="med" len="med"/>
              <a:tailEnd type="arrow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/>
          <p:cNvSpPr txBox="1"/>
          <p:nvPr/>
        </p:nvSpPr>
        <p:spPr>
          <a:xfrm>
            <a:off x="1579417" y="1094511"/>
            <a:ext cx="2064328" cy="51077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2060"/>
                </a:solidFill>
              </a:rPr>
              <a:t>Media-driven visitors expect immediate coupon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76800" y="1094511"/>
            <a:ext cx="2244437" cy="71508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rgbClr val="002060"/>
                </a:solidFill>
              </a:rPr>
              <a:t>Requiring RM form delivers suboptimal user experience, causing bounce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283873" y="1842799"/>
            <a:ext cx="8703542" cy="1595437"/>
            <a:chOff x="360208" y="1842655"/>
            <a:chExt cx="8703407" cy="1596043"/>
          </a:xfrm>
        </p:grpSpPr>
        <p:sp>
          <p:nvSpPr>
            <p:cNvPr id="82" name="TextBox 81"/>
            <p:cNvSpPr txBox="1"/>
            <p:nvPr/>
          </p:nvSpPr>
          <p:spPr>
            <a:xfrm>
              <a:off x="360208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$4.0M</a:t>
              </a:r>
              <a:br>
                <a:rPr lang="en-US" sz="1600" dirty="0"/>
              </a:br>
              <a:r>
                <a:rPr lang="en-US" sz="1600" dirty="0"/>
                <a:t>YTD Display </a:t>
              </a:r>
              <a:br>
                <a:rPr lang="en-US" sz="1600" dirty="0"/>
              </a:br>
              <a:r>
                <a:rPr lang="en-US" sz="1600" dirty="0"/>
                <a:t>Spend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96185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smtClean="0"/>
                <a:t>622k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600" dirty="0"/>
                <a:t>Unique Visitors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832162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11k</a:t>
              </a:r>
              <a:br>
                <a:rPr lang="en-US" sz="1600" dirty="0"/>
              </a:br>
              <a:r>
                <a:rPr lang="en-US" sz="1600" dirty="0"/>
                <a:t>Coupons Redeemed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568139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$4.9M Incremental Revenue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234843" y="1842655"/>
              <a:ext cx="1828772" cy="1596043"/>
            </a:xfrm>
            <a:prstGeom prst="irregularSeal2">
              <a:avLst/>
            </a:prstGeom>
            <a:solidFill>
              <a:srgbClr val="FFC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2060"/>
                  </a:solidFill>
                </a:rPr>
                <a:t>1.2+ ROI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88" name="Content Placeholder 86"/>
          <p:cNvSpPr txBox="1">
            <a:spLocks/>
          </p:cNvSpPr>
          <p:nvPr/>
        </p:nvSpPr>
        <p:spPr bwMode="auto">
          <a:xfrm>
            <a:off x="236248" y="1295111"/>
            <a:ext cx="8601075" cy="759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2400"/>
              </a:spcBef>
              <a:defRPr/>
            </a:pPr>
            <a:r>
              <a:rPr lang="en-US" sz="2400" b="0" kern="0" dirty="0">
                <a:solidFill>
                  <a:srgbClr val="000000"/>
                </a:solidFill>
                <a:latin typeface="+mn-lt"/>
                <a:ea typeface="+mn-ea"/>
              </a:rPr>
              <a:t>Display drives $4.9M+ incremental at 1.2+ ROI </a:t>
            </a:r>
            <a:r>
              <a:rPr lang="en-US" sz="2400" b="0" kern="0" dirty="0" smtClean="0">
                <a:solidFill>
                  <a:srgbClr val="000000"/>
                </a:solidFill>
                <a:latin typeface="+mn-lt"/>
                <a:ea typeface="+mn-ea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+mn-lt"/>
                <a:ea typeface="+mn-ea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+mn-lt"/>
                <a:ea typeface="+mn-ea"/>
              </a:rPr>
              <a:t>at current download and redemption rate</a:t>
            </a:r>
            <a:endParaRPr lang="en-US" sz="2400" b="0" kern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Display ROI Can Increase from 1.2</a:t>
            </a:r>
            <a:r>
              <a:rPr lang="en-US" dirty="0" smtClean="0"/>
              <a:t>+ </a:t>
            </a:r>
            <a:r>
              <a:rPr lang="en-US" dirty="0" smtClean="0"/>
              <a:t>to 2.5+ </a:t>
            </a:r>
            <a:r>
              <a:rPr lang="en-US" dirty="0" smtClean="0"/>
              <a:t>by Streamlining </a:t>
            </a:r>
            <a:r>
              <a:rPr lang="en-US" dirty="0" smtClean="0"/>
              <a:t>Coupon </a:t>
            </a:r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3315" name="Content Placeholder 86"/>
          <p:cNvSpPr>
            <a:spLocks noGrp="1"/>
          </p:cNvSpPr>
          <p:nvPr>
            <p:ph idx="1"/>
          </p:nvPr>
        </p:nvSpPr>
        <p:spPr>
          <a:xfrm>
            <a:off x="222250" y="3692315"/>
            <a:ext cx="8601075" cy="759311"/>
          </a:xfrm>
        </p:spPr>
        <p:txBody>
          <a:bodyPr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Simplifying coupon process could drive ROI to 2.5+ </a:t>
            </a:r>
            <a:br>
              <a:rPr lang="en-US" dirty="0" smtClean="0"/>
            </a:br>
            <a:r>
              <a:rPr lang="en-US" dirty="0" smtClean="0"/>
              <a:t>if coupon downloads are similar to Singulair</a:t>
            </a:r>
          </a:p>
        </p:txBody>
      </p:sp>
      <p:sp>
        <p:nvSpPr>
          <p:cNvPr id="13316" name="Rectangle 67"/>
          <p:cNvSpPr>
            <a:spLocks noChangeArrowheads="1"/>
          </p:cNvSpPr>
          <p:nvPr/>
        </p:nvSpPr>
        <p:spPr bwMode="auto">
          <a:xfrm>
            <a:off x="0" y="6596063"/>
            <a:ext cx="6248400" cy="26161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b="0" i="1" dirty="0">
                <a:solidFill>
                  <a:srgbClr val="002060"/>
                </a:solidFill>
                <a:latin typeface="Arial Narrow" pitchFamily="34" charset="0"/>
              </a:rPr>
              <a:t>* </a:t>
            </a:r>
            <a:r>
              <a:rPr lang="en-US" sz="1100" b="0" i="1" dirty="0" smtClean="0">
                <a:solidFill>
                  <a:srgbClr val="002060"/>
                </a:solidFill>
                <a:latin typeface="Arial Narrow" pitchFamily="34" charset="0"/>
              </a:rPr>
              <a:t>Jun-Dec </a:t>
            </a:r>
            <a:r>
              <a:rPr lang="en-US" sz="1100" b="0" i="1" dirty="0">
                <a:solidFill>
                  <a:srgbClr val="002060"/>
                </a:solidFill>
                <a:latin typeface="Arial Narrow" pitchFamily="34" charset="0"/>
              </a:rPr>
              <a:t>actual reported on dashboard, Jan-May projected based on average print and redemption rate for </a:t>
            </a:r>
            <a:r>
              <a:rPr lang="en-US" sz="1100" b="0" i="1" dirty="0" smtClean="0">
                <a:solidFill>
                  <a:srgbClr val="002060"/>
                </a:solidFill>
                <a:latin typeface="Arial Narrow" pitchFamily="34" charset="0"/>
              </a:rPr>
              <a:t>Jun-Dec.</a:t>
            </a:r>
            <a:endParaRPr lang="en-US" sz="1100" b="0" i="1" dirty="0">
              <a:solidFill>
                <a:srgbClr val="002060"/>
              </a:solidFill>
              <a:latin typeface="Arial Narrow" pitchFamily="34" charset="0"/>
            </a:endParaRPr>
          </a:p>
        </p:txBody>
      </p: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325438" y="4240003"/>
            <a:ext cx="8652318" cy="1595437"/>
            <a:chOff x="360208" y="1842655"/>
            <a:chExt cx="8652187" cy="1596043"/>
          </a:xfrm>
        </p:grpSpPr>
        <p:sp>
          <p:nvSpPr>
            <p:cNvPr id="74" name="TextBox 73"/>
            <p:cNvSpPr txBox="1"/>
            <p:nvPr/>
          </p:nvSpPr>
          <p:spPr>
            <a:xfrm>
              <a:off x="360208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$4.0M</a:t>
              </a:r>
              <a:br>
                <a:rPr lang="en-US" sz="1600" dirty="0"/>
              </a:br>
              <a:r>
                <a:rPr lang="en-US" sz="1600" dirty="0"/>
                <a:t>YTD Display </a:t>
              </a:r>
              <a:br>
                <a:rPr lang="en-US" sz="1600" dirty="0"/>
              </a:br>
              <a:r>
                <a:rPr lang="en-US" sz="1600" dirty="0"/>
                <a:t>Spend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96185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612k</a:t>
              </a:r>
              <a:br>
                <a:rPr lang="en-US" sz="1600" dirty="0"/>
              </a:br>
              <a:r>
                <a:rPr lang="en-US" sz="1600" dirty="0"/>
                <a:t>Unique Visitors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832162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smtClean="0"/>
                <a:t>57k (</a:t>
              </a:r>
              <a:r>
                <a:rPr lang="en-US" sz="1600" u="sng" dirty="0" smtClean="0"/>
                <a:t>+</a:t>
              </a:r>
              <a:r>
                <a:rPr lang="en-US" sz="1600" dirty="0" smtClean="0"/>
                <a:t> 11k)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600" dirty="0"/>
                <a:t>Coupons Redeemed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68139" y="2092036"/>
              <a:ext cx="1554480" cy="1097280"/>
            </a:xfrm>
            <a:prstGeom prst="homePlate">
              <a:avLst>
                <a:gd name="adj" fmla="val 21490"/>
              </a:avLst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smtClean="0"/>
                <a:t>$10.1M (</a:t>
              </a:r>
              <a:r>
                <a:rPr lang="en-US" sz="1600" u="sng" dirty="0" smtClean="0"/>
                <a:t>+</a:t>
              </a:r>
              <a:r>
                <a:rPr lang="en-US" sz="1600" dirty="0" smtClean="0"/>
                <a:t>1.5M) Incremental </a:t>
              </a:r>
              <a:r>
                <a:rPr lang="en-US" sz="1600" dirty="0"/>
                <a:t>Revenue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83623" y="1842655"/>
              <a:ext cx="1828772" cy="1596043"/>
            </a:xfrm>
            <a:prstGeom prst="irregularSeal2">
              <a:avLst/>
            </a:prstGeom>
            <a:solidFill>
              <a:srgbClr val="FFC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2060"/>
                  </a:solidFill>
                </a:rPr>
                <a:t>2.5+ ROI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Optimize Nasonex.com to Increase </a:t>
            </a:r>
            <a:br>
              <a:rPr lang="en-US" dirty="0" smtClean="0"/>
            </a:br>
            <a:r>
              <a:rPr lang="en-US" dirty="0" smtClean="0"/>
              <a:t>Conversion and Retention Rates</a:t>
            </a:r>
          </a:p>
        </p:txBody>
      </p:sp>
      <p:sp>
        <p:nvSpPr>
          <p:cNvPr id="9219" name="Content Placeholder 6"/>
          <p:cNvSpPr>
            <a:spLocks noGrp="1"/>
          </p:cNvSpPr>
          <p:nvPr>
            <p:ph idx="1"/>
          </p:nvPr>
        </p:nvSpPr>
        <p:spPr>
          <a:xfrm>
            <a:off x="222250" y="1239838"/>
            <a:ext cx="6151563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Declines in engagement due to regulatory-driven design changes implemented Feb ‘11</a:t>
            </a:r>
          </a:p>
          <a:p>
            <a:pPr lvl="1"/>
            <a:r>
              <a:rPr lang="en-US" dirty="0" smtClean="0"/>
              <a:t>Floating fair balance</a:t>
            </a:r>
          </a:p>
          <a:p>
            <a:pPr lvl="1"/>
            <a:r>
              <a:rPr lang="en-US" dirty="0" smtClean="0"/>
              <a:t>Loss of “Powerful Relief”</a:t>
            </a:r>
          </a:p>
          <a:p>
            <a:pPr lvl="1"/>
            <a:r>
              <a:rPr lang="en-US" dirty="0" smtClean="0"/>
              <a:t>“Quick fix” changes implemented in May did not improve visitor engagement</a:t>
            </a:r>
          </a:p>
          <a:p>
            <a:r>
              <a:rPr lang="en-US" dirty="0" smtClean="0"/>
              <a:t>Revised website in development by legacy agency (</a:t>
            </a:r>
            <a:r>
              <a:rPr lang="en-US" dirty="0" err="1" smtClean="0"/>
              <a:t>Daggerwing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Streamlined coupon process submitted and PRT approved in Dec.</a:t>
            </a:r>
          </a:p>
          <a:p>
            <a:pPr lvl="1"/>
            <a:r>
              <a:rPr lang="en-US" dirty="0" smtClean="0"/>
              <a:t>Updated recommendations for site optimization and creative campaign alignment to be presented in Jan 2012 </a:t>
            </a:r>
          </a:p>
          <a:p>
            <a:pPr lvl="1"/>
            <a:r>
              <a:rPr lang="en-US" dirty="0" smtClean="0"/>
              <a:t>Updated website scheduled to deploy in time for Spring 2012 allergy peak</a:t>
            </a:r>
          </a:p>
          <a:p>
            <a:endParaRPr lang="en-US" dirty="0" smtClean="0"/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231775" y="1063625"/>
            <a:ext cx="8607425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457200" indent="-457200">
              <a:lnSpc>
                <a:spcPct val="70000"/>
              </a:lnSpc>
              <a:spcBef>
                <a:spcPts val="2800"/>
              </a:spcBef>
              <a:buFont typeface="Arial" pitchFamily="34" charset="0"/>
              <a:buChar char="•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b="0">
              <a:solidFill>
                <a:schemeClr val="tx1"/>
              </a:solidFill>
            </a:endParaRPr>
          </a:p>
          <a:p>
            <a:pPr marL="457200" indent="-457200">
              <a:lnSpc>
                <a:spcPct val="70000"/>
              </a:lnSpc>
              <a:spcBef>
                <a:spcPts val="2800"/>
              </a:spcBef>
              <a:buFont typeface="Arial" pitchFamily="34" charset="0"/>
              <a:buChar char="•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grpSp>
        <p:nvGrpSpPr>
          <p:cNvPr id="9222" name="Group 14"/>
          <p:cNvGrpSpPr>
            <a:grpSpLocks/>
          </p:cNvGrpSpPr>
          <p:nvPr/>
        </p:nvGrpSpPr>
        <p:grpSpPr bwMode="auto">
          <a:xfrm>
            <a:off x="6551613" y="1165225"/>
            <a:ext cx="2011362" cy="5121275"/>
            <a:chOff x="5705693" y="1164936"/>
            <a:chExt cx="2011680" cy="5122284"/>
          </a:xfrm>
        </p:grpSpPr>
        <p:pic>
          <p:nvPicPr>
            <p:cNvPr id="1024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05693" y="1164936"/>
              <a:ext cx="2011680" cy="2019698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4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05693" y="3854691"/>
              <a:ext cx="2011680" cy="2432529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Down Arrow 13"/>
            <p:cNvSpPr/>
            <p:nvPr/>
          </p:nvSpPr>
          <p:spPr bwMode="auto">
            <a:xfrm>
              <a:off x="6406733" y="3336612"/>
              <a:ext cx="609600" cy="365760"/>
            </a:xfrm>
            <a:prstGeom prst="downArrow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AF507438-7753-43E0-B8FC-AC1667EBCBE1}"/>
            </a:extLst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en-US">
                <a:latin typeface="Arial" charset="0"/>
                <a:ea typeface="Microsoft YaHei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E55DB0F-0C8F-4665-92F3-DBC85A2530A6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006475"/>
            <a:ext cx="7696200" cy="7096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spcBef>
                <a:spcPts val="2800"/>
              </a:spcBef>
              <a:buFont typeface="Arial" pitchFamily="34" charset="0"/>
              <a:buChar char="•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70000"/>
              </a:lnSpc>
              <a:spcBef>
                <a:spcPts val="2800"/>
              </a:spcBef>
              <a:buFont typeface="Arial" pitchFamily="34" charset="0"/>
              <a:buChar char="•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18437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 and Implications for 2012</a:t>
            </a:r>
          </a:p>
        </p:txBody>
      </p:sp>
      <p:sp>
        <p:nvSpPr>
          <p:cNvPr id="18438" name="Content Placeholder 8"/>
          <p:cNvSpPr>
            <a:spLocks noGrp="1"/>
          </p:cNvSpPr>
          <p:nvPr>
            <p:ph idx="1"/>
          </p:nvPr>
        </p:nvSpPr>
        <p:spPr>
          <a:xfrm>
            <a:off x="222250" y="1239838"/>
            <a:ext cx="8921750" cy="51471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Further </a:t>
            </a:r>
            <a:r>
              <a:rPr lang="en-US" dirty="0" smtClean="0"/>
              <a:t>improvements in ROI can result from optimization by pairing qualification, patient/prospect split, and intent data (from eROI Wave 1 survey) with effectiveness (unique visits), efficiency (CPUV), and engagement (coupon downloads, 3+PV)</a:t>
            </a:r>
          </a:p>
          <a:p>
            <a:r>
              <a:rPr lang="en-US" dirty="0" smtClean="0"/>
              <a:t>Paid search is the most efficient effective driver of qualified traffic to Nasonex.com and is performing ahead of goal</a:t>
            </a:r>
          </a:p>
          <a:p>
            <a:r>
              <a:rPr lang="en-US" dirty="0" smtClean="0"/>
              <a:t>Display, with media highly optimized in 2011, delivered marginal ROI</a:t>
            </a:r>
          </a:p>
          <a:p>
            <a:pPr lvl="1"/>
            <a:r>
              <a:rPr lang="en-US" dirty="0" smtClean="0"/>
              <a:t>Website redesign and optimization of coupon process should improve ROI delivered through paid </a:t>
            </a:r>
            <a:r>
              <a:rPr lang="en-US" dirty="0" smtClean="0"/>
              <a:t>media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Goals </a:t>
            </a:r>
            <a:r>
              <a:rPr lang="en-US" dirty="0" smtClean="0"/>
              <a:t>for 2012 to be determined based on patient/prospect split and creative performance</a:t>
            </a:r>
          </a:p>
          <a:p>
            <a:pPr lvl="1"/>
            <a:r>
              <a:rPr lang="en-US" dirty="0" smtClean="0"/>
              <a:t>Recommend re-evaluating display following site redesign</a:t>
            </a:r>
          </a:p>
          <a:p>
            <a:r>
              <a:rPr lang="en-US" dirty="0" smtClean="0"/>
              <a:t>Real Age remains a significant driver of incremental revenue at 4.5+ ROI </a:t>
            </a:r>
          </a:p>
          <a:p>
            <a:pPr lvl="1"/>
            <a:r>
              <a:rPr lang="en-US" dirty="0" smtClean="0"/>
              <a:t>ROI performance contingent on continued cost of $1 per participant</a:t>
            </a:r>
          </a:p>
          <a:p>
            <a:pPr lvl="1"/>
            <a:r>
              <a:rPr lang="en-US" dirty="0" smtClean="0"/>
              <a:t>Programs would perform at breakeven at standard cost of $3.50+ per </a:t>
            </a:r>
            <a:r>
              <a:rPr lang="en-US" dirty="0" smtClean="0"/>
              <a:t>participant</a:t>
            </a:r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D7583A4-3EF5-4A8C-A254-B0B4627C9458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90500" y="2519363"/>
            <a:ext cx="8763000" cy="18796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Aft>
                <a:spcPts val="1200"/>
              </a:spcAft>
              <a:tabLst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Review Full Year 2011 eMarketing performance</a:t>
            </a:r>
          </a:p>
          <a:p>
            <a:pPr algn="ctr" eaLnBrk="0" hangingPunct="0">
              <a:spcAft>
                <a:spcPts val="1200"/>
              </a:spcAft>
              <a:tabLst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Review 2011 events that influenced eMarketing returns</a:t>
            </a:r>
          </a:p>
          <a:p>
            <a:pPr algn="ctr" eaLnBrk="0" hangingPunct="0">
              <a:spcAft>
                <a:spcPts val="1200"/>
              </a:spcAft>
              <a:tabLst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Discuss key opportunities for optimizing </a:t>
            </a:r>
            <a:br>
              <a:rPr lang="en-US" sz="240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ea typeface="ヒラギノ角ゴ Pro W3"/>
                <a:cs typeface="Arial" pitchFamily="34" charset="0"/>
              </a:rPr>
              <a:t>eMarketing business impact in 2012</a:t>
            </a:r>
            <a:endParaRPr lang="en-US" sz="2400" dirty="0">
              <a:solidFill>
                <a:schemeClr val="tx1"/>
              </a:solidFill>
              <a:ea typeface="ヒラギノ角ゴ Pro W3"/>
              <a:cs typeface="Arial" pitchFamily="34" charset="0"/>
            </a:endParaRP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307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Purpose and Agenda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8801" t="11269" r="20185" b="6155"/>
          <a:stretch>
            <a:fillRect/>
          </a:stretch>
        </p:blipFill>
        <p:spPr bwMode="auto">
          <a:xfrm>
            <a:off x="5181600" y="5264726"/>
            <a:ext cx="1645920" cy="125239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98" name="Group 28"/>
          <p:cNvGrpSpPr>
            <a:grpSpLocks/>
          </p:cNvGrpSpPr>
          <p:nvPr/>
        </p:nvGrpSpPr>
        <p:grpSpPr bwMode="auto">
          <a:xfrm>
            <a:off x="7297057" y="3021466"/>
            <a:ext cx="1644650" cy="3175000"/>
            <a:chOff x="7224520" y="3144694"/>
            <a:chExt cx="1645920" cy="3175397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24520" y="3374910"/>
              <a:ext cx="1645920" cy="2945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32" name="Text Box 4"/>
            <p:cNvSpPr txBox="1">
              <a:spLocks noChangeArrowheads="1"/>
            </p:cNvSpPr>
            <p:nvPr/>
          </p:nvSpPr>
          <p:spPr bwMode="auto">
            <a:xfrm>
              <a:off x="7224520" y="3144694"/>
              <a:ext cx="1645920" cy="2607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Real Age</a:t>
              </a:r>
            </a:p>
          </p:txBody>
        </p:sp>
      </p:grp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2700" y="1020763"/>
            <a:ext cx="8990013" cy="1843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2035342" y="3262186"/>
            <a:ext cx="2377440" cy="274320"/>
          </a:xfrm>
          <a:prstGeom prst="rightArrow">
            <a:avLst>
              <a:gd name="adj1" fmla="val 50000"/>
              <a:gd name="adj2" fmla="val 4987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4103" name="Group 20"/>
          <p:cNvGrpSpPr>
            <a:grpSpLocks/>
          </p:cNvGrpSpPr>
          <p:nvPr/>
        </p:nvGrpSpPr>
        <p:grpSpPr bwMode="auto">
          <a:xfrm>
            <a:off x="412750" y="5084763"/>
            <a:ext cx="1738313" cy="1511300"/>
            <a:chOff x="3183804" y="3463059"/>
            <a:chExt cx="1737360" cy="1512240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 l="19716" t="26007" r="26874" b="6482"/>
            <a:stretch>
              <a:fillRect/>
            </a:stretch>
          </p:blipFill>
          <p:spPr bwMode="auto">
            <a:xfrm>
              <a:off x="3183804" y="3463059"/>
              <a:ext cx="1737360" cy="1234254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30" name="Text Box 10"/>
            <p:cNvSpPr txBox="1">
              <a:spLocks noChangeArrowheads="1"/>
            </p:cNvSpPr>
            <p:nvPr/>
          </p:nvSpPr>
          <p:spPr bwMode="auto">
            <a:xfrm>
              <a:off x="3183804" y="4714586"/>
              <a:ext cx="1737360" cy="2607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Paid Search</a:t>
              </a:r>
            </a:p>
          </p:txBody>
        </p:sp>
      </p:grpSp>
      <p:sp>
        <p:nvSpPr>
          <p:cNvPr id="9228" name="AutoShape 14"/>
          <p:cNvSpPr>
            <a:spLocks noChangeArrowheads="1"/>
          </p:cNvSpPr>
          <p:nvPr/>
        </p:nvSpPr>
        <p:spPr bwMode="auto">
          <a:xfrm>
            <a:off x="1733551" y="2008915"/>
            <a:ext cx="5532437" cy="685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u="sng" dirty="0">
                <a:solidFill>
                  <a:schemeClr val="bg1"/>
                </a:solidFill>
              </a:rPr>
              <a:t>Secondary Goal- 40%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Drive incremental refills from existing Nasonex users</a:t>
            </a:r>
          </a:p>
        </p:txBody>
      </p:sp>
      <p:sp>
        <p:nvSpPr>
          <p:cNvPr id="9229" name="AutoShape 15"/>
          <p:cNvSpPr>
            <a:spLocks noChangeArrowheads="1"/>
          </p:cNvSpPr>
          <p:nvPr/>
        </p:nvSpPr>
        <p:spPr bwMode="auto">
          <a:xfrm>
            <a:off x="1733551" y="1193083"/>
            <a:ext cx="5532437" cy="68421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0000" tIns="46800" rIns="90000" bIns="46800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u="sng" dirty="0">
                <a:solidFill>
                  <a:schemeClr val="bg1"/>
                </a:solidFill>
              </a:rPr>
              <a:t>Primary Goal- 60%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Drive new patient starts</a:t>
            </a:r>
          </a:p>
        </p:txBody>
      </p:sp>
      <p:sp>
        <p:nvSpPr>
          <p:cNvPr id="4127" name="Text Box 6"/>
          <p:cNvSpPr txBox="1">
            <a:spLocks noChangeArrowheads="1"/>
          </p:cNvSpPr>
          <p:nvPr/>
        </p:nvSpPr>
        <p:spPr bwMode="auto">
          <a:xfrm>
            <a:off x="3673702" y="2788103"/>
            <a:ext cx="2743200" cy="2605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b="0" dirty="0" smtClean="0">
                <a:solidFill>
                  <a:srgbClr val="000000"/>
                </a:solidFill>
              </a:rPr>
              <a:t>Nasonex.com  Consumer </a:t>
            </a:r>
            <a:r>
              <a:rPr lang="en-US" sz="1200" b="0" dirty="0">
                <a:solidFill>
                  <a:srgbClr val="000000"/>
                </a:solidFill>
              </a:rPr>
              <a:t>Website</a:t>
            </a:r>
          </a:p>
        </p:txBody>
      </p:sp>
      <p:sp>
        <p:nvSpPr>
          <p:cNvPr id="4111" name="TextBox 15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 smtClean="0"/>
              <a:t>Nasonex 2011 eMarketing Focus – </a:t>
            </a:r>
            <a:br>
              <a:rPr lang="en-US" sz="2400" dirty="0" smtClean="0"/>
            </a:br>
            <a:r>
              <a:rPr lang="en-US" sz="2400" dirty="0" smtClean="0"/>
              <a:t>Drive New Patient Starts While Maintaining Incremental Refills</a:t>
            </a:r>
            <a:endParaRPr lang="en-US" sz="2400" dirty="0"/>
          </a:p>
        </p:txBody>
      </p:sp>
      <p:sp>
        <p:nvSpPr>
          <p:cNvPr id="4123" name="Text Box 5"/>
          <p:cNvSpPr txBox="1">
            <a:spLocks noChangeArrowheads="1"/>
          </p:cNvSpPr>
          <p:nvPr/>
        </p:nvSpPr>
        <p:spPr bwMode="auto">
          <a:xfrm>
            <a:off x="335414" y="2702378"/>
            <a:ext cx="1794665" cy="2606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b="0" dirty="0">
                <a:solidFill>
                  <a:srgbClr val="000000"/>
                </a:solidFill>
              </a:rPr>
              <a:t>Promotional Banners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324100" y="5574583"/>
            <a:ext cx="1371600" cy="274320"/>
          </a:xfrm>
          <a:prstGeom prst="rightArrow">
            <a:avLst>
              <a:gd name="adj1" fmla="val 50000"/>
              <a:gd name="adj2" fmla="val 4987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8" name="Picture 6" descr="C:\Users\Lucia\AppData\Local\Microsoft\Windows\Temporary Internet Files\Content.Outlook\U37DGMTZ\Pumpkin Bann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916" y="2912465"/>
            <a:ext cx="1371600" cy="115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2535403" y="3982273"/>
            <a:ext cx="1288452" cy="219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0" dirty="0" smtClean="0">
                <a:solidFill>
                  <a:srgbClr val="000000"/>
                </a:solidFill>
              </a:rPr>
              <a:t>Coupon Page</a:t>
            </a:r>
            <a:endParaRPr lang="en-US" sz="900" b="0" dirty="0">
              <a:solidFill>
                <a:srgbClr val="00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/>
          <a:srcRect l="18777" t="10742" r="19949" b="6250"/>
          <a:stretch>
            <a:fillRect/>
          </a:stretch>
        </p:blipFill>
        <p:spPr bwMode="auto">
          <a:xfrm>
            <a:off x="4456058" y="3056171"/>
            <a:ext cx="2286000" cy="174134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2464834" y="4141784"/>
            <a:ext cx="1527913" cy="274320"/>
          </a:xfrm>
          <a:prstGeom prst="rightArrow">
            <a:avLst>
              <a:gd name="adj1" fmla="val 50000"/>
              <a:gd name="adj2" fmla="val 49874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660627" y="3066015"/>
            <a:ext cx="1011693" cy="219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0" dirty="0" smtClean="0">
                <a:solidFill>
                  <a:srgbClr val="000000"/>
                </a:solidFill>
              </a:rPr>
              <a:t>Home Page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2355274" y="5187492"/>
            <a:ext cx="1219199" cy="46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0" dirty="0" smtClean="0">
                <a:solidFill>
                  <a:srgbClr val="000000"/>
                </a:solidFill>
              </a:rPr>
              <a:t>Multiple Pages  Including Coupon Pages </a:t>
            </a:r>
            <a:endParaRPr lang="en-US" sz="900" b="0" dirty="0">
              <a:solidFill>
                <a:srgbClr val="000000"/>
              </a:solidFill>
            </a:endParaRPr>
          </a:p>
        </p:txBody>
      </p:sp>
      <p:pic>
        <p:nvPicPr>
          <p:cNvPr id="922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7793" y="3644095"/>
            <a:ext cx="13716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 l="18907" t="11080" r="20185" b="5398"/>
          <a:stretch>
            <a:fillRect/>
          </a:stretch>
        </p:blipFill>
        <p:spPr bwMode="auto">
          <a:xfrm>
            <a:off x="4627418" y="4566272"/>
            <a:ext cx="1645920" cy="126897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l="18887" t="10742" r="18302" b="9280"/>
          <a:stretch>
            <a:fillRect/>
          </a:stretch>
        </p:blipFill>
        <p:spPr bwMode="auto">
          <a:xfrm>
            <a:off x="4078433" y="3958503"/>
            <a:ext cx="1645920" cy="117828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Left Brace 36"/>
          <p:cNvSpPr/>
          <p:nvPr/>
        </p:nvSpPr>
        <p:spPr bwMode="auto">
          <a:xfrm>
            <a:off x="3740723" y="4821382"/>
            <a:ext cx="249382" cy="17456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Highlights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2011 Full Year Projected to Deliver $22M+ at 2.7+ ROI</a:t>
            </a:r>
          </a:p>
          <a:p>
            <a:r>
              <a:rPr lang="en-US" dirty="0" smtClean="0"/>
              <a:t>Full year ROI numbers updated in September based on changes to methodology and patient value</a:t>
            </a:r>
          </a:p>
          <a:p>
            <a:pPr lvl="1"/>
            <a:r>
              <a:rPr lang="en-US" dirty="0" smtClean="0"/>
              <a:t>Updates </a:t>
            </a:r>
            <a:r>
              <a:rPr lang="en-US" dirty="0" smtClean="0"/>
              <a:t>based on lower value of patients (vs. prospects) and incremental retention value from </a:t>
            </a:r>
            <a:r>
              <a:rPr lang="en-US" dirty="0" smtClean="0"/>
              <a:t>coupons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Paid Search delivered 11% over ROI goal at 4.0:1</a:t>
            </a:r>
          </a:p>
          <a:p>
            <a:pPr lvl="1"/>
            <a:r>
              <a:rPr lang="en-US" dirty="0" smtClean="0"/>
              <a:t>Campaign optimizations resulted in 10% greater efficiency</a:t>
            </a:r>
          </a:p>
          <a:p>
            <a:r>
              <a:rPr lang="en-US" dirty="0" smtClean="0"/>
              <a:t>Display delivered 50% below ROI goal at 1.2:1</a:t>
            </a:r>
          </a:p>
          <a:p>
            <a:pPr lvl="1"/>
            <a:r>
              <a:rPr lang="en-US" dirty="0" smtClean="0"/>
              <a:t>Coupon redemptions significantly below projections</a:t>
            </a:r>
          </a:p>
          <a:p>
            <a:pPr lvl="1"/>
            <a:r>
              <a:rPr lang="en-US" dirty="0" smtClean="0"/>
              <a:t>Campaign </a:t>
            </a:r>
            <a:r>
              <a:rPr lang="en-US" dirty="0" smtClean="0"/>
              <a:t>UVs cost 14</a:t>
            </a:r>
            <a:r>
              <a:rPr lang="en-US" dirty="0" smtClean="0"/>
              <a:t>% above </a:t>
            </a:r>
            <a:r>
              <a:rPr lang="en-US" dirty="0" smtClean="0"/>
              <a:t>goal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Real Age projected to </a:t>
            </a:r>
            <a:r>
              <a:rPr lang="en-US" dirty="0" smtClean="0"/>
              <a:t>deliver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4.5+ ROI</a:t>
            </a:r>
          </a:p>
          <a:p>
            <a:pPr lvl="1"/>
            <a:r>
              <a:rPr lang="en-US" dirty="0" smtClean="0"/>
              <a:t>Moderately below 5.3 ROI goal</a:t>
            </a:r>
          </a:p>
          <a:p>
            <a:r>
              <a:rPr lang="en-US" dirty="0" err="1" smtClean="0"/>
              <a:t>HealthiNation</a:t>
            </a:r>
            <a:r>
              <a:rPr lang="en-US" dirty="0" smtClean="0"/>
              <a:t> below breakeven</a:t>
            </a:r>
          </a:p>
          <a:p>
            <a:pPr lvl="1"/>
            <a:endParaRPr lang="en-US" dirty="0" smtClean="0"/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Nasonex 2011 eMarketing Performance </a:t>
            </a: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Notes About Analysis</a:t>
            </a:r>
          </a:p>
        </p:txBody>
      </p:sp>
      <p:sp>
        <p:nvSpPr>
          <p:cNvPr id="7171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itchFamily="34" charset="0"/>
              <a:buNone/>
            </a:pPr>
            <a:r>
              <a:rPr lang="en-US" sz="2800" b="1" i="1" dirty="0" smtClean="0">
                <a:latin typeface="Arial Narrow" pitchFamily="34" charset="0"/>
              </a:rPr>
              <a:t>2011 projections for conversion and retention are based on:</a:t>
            </a:r>
            <a:endParaRPr lang="en-US" sz="3200" b="1" i="1" dirty="0" smtClean="0">
              <a:latin typeface="Arial Narrow" pitchFamily="34" charset="0"/>
            </a:endParaRPr>
          </a:p>
          <a:p>
            <a:r>
              <a:rPr lang="en-US" dirty="0" smtClean="0"/>
              <a:t>Qualification and patient/prospect split from 2011 </a:t>
            </a:r>
            <a:r>
              <a:rPr lang="en-US" dirty="0" err="1" smtClean="0"/>
              <a:t>eROI</a:t>
            </a:r>
            <a:r>
              <a:rPr lang="en-US" dirty="0" smtClean="0"/>
              <a:t> study Wave 1 launched in September 2011 (small samples)</a:t>
            </a:r>
          </a:p>
          <a:p>
            <a:r>
              <a:rPr lang="en-US" dirty="0" smtClean="0"/>
              <a:t>Conversion rate from Oct 2010 </a:t>
            </a:r>
            <a:r>
              <a:rPr lang="en-US" dirty="0" err="1" smtClean="0"/>
              <a:t>ComScore</a:t>
            </a:r>
            <a:r>
              <a:rPr lang="en-US" dirty="0" smtClean="0"/>
              <a:t> study</a:t>
            </a:r>
          </a:p>
          <a:p>
            <a:pPr lvl="1"/>
            <a:r>
              <a:rPr lang="en-US" sz="2000" dirty="0" smtClean="0"/>
              <a:t>Possible declines in overall conversion due to early-2011 changes in the website </a:t>
            </a:r>
            <a:r>
              <a:rPr lang="en-US" sz="2000" dirty="0" smtClean="0"/>
              <a:t>design have </a:t>
            </a:r>
            <a:r>
              <a:rPr lang="en-US" sz="2000" dirty="0" smtClean="0"/>
              <a:t>been factored into ROIs</a:t>
            </a:r>
          </a:p>
          <a:p>
            <a:pPr lvl="1"/>
            <a:r>
              <a:rPr lang="en-US" sz="2000" dirty="0" smtClean="0"/>
              <a:t>Updated </a:t>
            </a:r>
            <a:r>
              <a:rPr lang="en-US" sz="2000" dirty="0" smtClean="0"/>
              <a:t>conversion not available </a:t>
            </a:r>
            <a:r>
              <a:rPr lang="en-US" sz="2000" dirty="0" smtClean="0"/>
              <a:t>on </a:t>
            </a:r>
            <a:r>
              <a:rPr lang="en-US" sz="2000" dirty="0" smtClean="0"/>
              <a:t>current site design</a:t>
            </a:r>
          </a:p>
          <a:p>
            <a:r>
              <a:rPr lang="en-US" dirty="0" smtClean="0"/>
              <a:t>Updates to patient values (new </a:t>
            </a:r>
            <a:r>
              <a:rPr lang="en-US" dirty="0" smtClean="0"/>
              <a:t>patient </a:t>
            </a:r>
            <a:r>
              <a:rPr lang="en-US" dirty="0" smtClean="0"/>
              <a:t>start, retention, and value of 1 Rx) </a:t>
            </a:r>
            <a:r>
              <a:rPr lang="en-US" dirty="0" smtClean="0"/>
              <a:t>methodology </a:t>
            </a:r>
            <a:r>
              <a:rPr lang="en-US" dirty="0" smtClean="0"/>
              <a:t>updated in August 2011 </a:t>
            </a:r>
          </a:p>
          <a:p>
            <a:pPr lvl="1"/>
            <a:r>
              <a:rPr lang="en-US" dirty="0" smtClean="0"/>
              <a:t>Change in methodology has had a significant impact on projected ROI</a:t>
            </a: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5535" y="1181592"/>
          <a:ext cx="8686800" cy="2133600"/>
        </p:xfrm>
        <a:graphic>
          <a:graphicData uri="http://schemas.openxmlformats.org/drawingml/2006/table">
            <a:tbl>
              <a:tblPr/>
              <a:tblGrid>
                <a:gridCol w="1264696"/>
                <a:gridCol w="868680"/>
                <a:gridCol w="871874"/>
                <a:gridCol w="817581"/>
                <a:gridCol w="868680"/>
                <a:gridCol w="871874"/>
                <a:gridCol w="817581"/>
                <a:gridCol w="868680"/>
                <a:gridCol w="871874"/>
                <a:gridCol w="565280"/>
              </a:tblGrid>
              <a:tr h="19688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eMarketing Tactic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Spend ($MM)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Incremental Rev. ($MM)</a:t>
                      </a: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ROI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Actual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Full Year Goal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% to Plan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Actual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Full Year Goal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% to Plan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Actual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Full Year Goal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 to Plan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260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TOTAL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$8.2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$8.3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99%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$22.0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$27.6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3.3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</a:tr>
              <a:tr h="1750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Paid Search 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$2.6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$2.6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$10.3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$9.3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111%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3.6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111%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</a:tr>
              <a:tr h="1750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Display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$4.1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$4.2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98%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$4.8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$10.3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47%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2.5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48%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</a:tr>
              <a:tr h="182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Real Age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$1.5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$1.5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$6.8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$8.0 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85%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4.5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5.3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86%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</a:tbl>
          </a:graphicData>
        </a:graphic>
      </p:graphicFrame>
      <p:sp>
        <p:nvSpPr>
          <p:cNvPr id="8195" name="TextBox 6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8258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2011 Full Year Nasonex eMarketing </a:t>
            </a:r>
            <a:br>
              <a:rPr lang="en-US" dirty="0" smtClean="0"/>
            </a:br>
            <a:r>
              <a:rPr lang="en-US" dirty="0" smtClean="0"/>
              <a:t>Projected to Deliver $21M+ at 2.6+ ROI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2250" y="3519488"/>
            <a:ext cx="8493733" cy="292287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Overall performance driven by Real Age and Paid Search</a:t>
            </a:r>
          </a:p>
          <a:p>
            <a:pPr lvl="1">
              <a:defRPr/>
            </a:pPr>
            <a:r>
              <a:rPr lang="en-US" dirty="0" smtClean="0"/>
              <a:t>Paid search performing above plan</a:t>
            </a:r>
          </a:p>
          <a:p>
            <a:pPr>
              <a:defRPr/>
            </a:pPr>
            <a:r>
              <a:rPr lang="en-US" dirty="0" smtClean="0"/>
              <a:t>Display Campaign performance metrics are positive</a:t>
            </a:r>
          </a:p>
          <a:p>
            <a:pPr lvl="1">
              <a:defRPr/>
            </a:pPr>
            <a:r>
              <a:rPr lang="en-US" dirty="0" smtClean="0"/>
              <a:t>Full-year goals set based on 2010 ROI projection methodology</a:t>
            </a:r>
          </a:p>
          <a:p>
            <a:pPr lvl="1">
              <a:defRPr/>
            </a:pPr>
            <a:r>
              <a:rPr lang="en-US" dirty="0" smtClean="0"/>
              <a:t>ROI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projections significantly decreased due to revised methodology and patient values</a:t>
            </a:r>
          </a:p>
          <a:p>
            <a:pPr lvl="1">
              <a:defRPr/>
            </a:pPr>
            <a:r>
              <a:rPr lang="en-US" dirty="0" smtClean="0"/>
              <a:t>Streamlining coupon download can bring ROI up to 2.5+</a:t>
            </a:r>
          </a:p>
          <a:p>
            <a:pPr>
              <a:defRPr/>
            </a:pPr>
            <a:r>
              <a:rPr lang="en-US" dirty="0" smtClean="0"/>
              <a:t>Real Age projections reduced to 4.5:1 based on reporting of patient/ prospect split in Acquisition programs in ROI studies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14B29B7-A459-4C49-8736-824D3E471AA7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28600" y="1063625"/>
            <a:ext cx="860742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285750" indent="-285750">
              <a:buFont typeface="Arial" pitchFamily="34" charset="0"/>
              <a:buChar char="•"/>
            </a:pPr>
            <a:endParaRPr lang="en-US" sz="1500" b="0">
              <a:solidFill>
                <a:schemeClr val="tx1"/>
              </a:solidFill>
            </a:endParaRP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3352800" y="66119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2011 Nasonex Paid Search Performed Above 2011 Goal at 4:1 ROI and $10.1M Incremental Revenue</a:t>
            </a:r>
            <a:endParaRPr lang="en-US" dirty="0"/>
          </a:p>
        </p:txBody>
      </p:sp>
      <p:sp>
        <p:nvSpPr>
          <p:cNvPr id="10246" name="Content Placeholder 7"/>
          <p:cNvSpPr>
            <a:spLocks noGrp="1"/>
          </p:cNvSpPr>
          <p:nvPr>
            <p:ph idx="1"/>
          </p:nvPr>
        </p:nvSpPr>
        <p:spPr>
          <a:xfrm>
            <a:off x="222250" y="1239838"/>
            <a:ext cx="8601075" cy="52163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Paid search was an effective and efficient channel for Nasonex in 2011</a:t>
            </a:r>
          </a:p>
          <a:p>
            <a:pPr lvl="1"/>
            <a:r>
              <a:rPr lang="en-US" dirty="0" smtClean="0"/>
              <a:t>Efficient - YTD $3.10 vs. $3.44 FY CPUV Goal  </a:t>
            </a:r>
          </a:p>
          <a:p>
            <a:pPr lvl="1"/>
            <a:r>
              <a:rPr lang="en-US" dirty="0" smtClean="0"/>
              <a:t>Effective - 83% of clicks are unique visitors</a:t>
            </a:r>
          </a:p>
          <a:p>
            <a:r>
              <a:rPr lang="en-US" dirty="0" smtClean="0"/>
              <a:t>Google Content Network ads drive traffic to Nasonex.com efficiently but with low engagement</a:t>
            </a:r>
          </a:p>
          <a:p>
            <a:pPr lvl="1"/>
            <a:r>
              <a:rPr lang="en-US" dirty="0" smtClean="0"/>
              <a:t>Engagement metrics (2+ PV, CP2+) below campaign average</a:t>
            </a:r>
          </a:p>
          <a:p>
            <a:pPr lvl="1"/>
            <a:r>
              <a:rPr lang="en-US" dirty="0" smtClean="0"/>
              <a:t>Content Network activity was paused on 11/18.  </a:t>
            </a:r>
          </a:p>
          <a:p>
            <a:pPr lvl="2"/>
            <a:r>
              <a:rPr lang="en-US" dirty="0" smtClean="0"/>
              <a:t>Performance against 2+ engagement metrics below goal</a:t>
            </a:r>
          </a:p>
          <a:p>
            <a:pPr lvl="2"/>
            <a:r>
              <a:rPr lang="en-US" dirty="0" smtClean="0"/>
              <a:t>Testing in 2012 if running Display banner (vs. text ad) on Content Network drives a more engaged user to the site.</a:t>
            </a:r>
          </a:p>
          <a:p>
            <a:r>
              <a:rPr lang="en-US" dirty="0" smtClean="0"/>
              <a:t>Mobile search extremely efficient at $2.21 CPUV (vs. $3.10)</a:t>
            </a:r>
          </a:p>
          <a:p>
            <a:pPr lvl="1"/>
            <a:r>
              <a:rPr lang="en-US" dirty="0" smtClean="0"/>
              <a:t>Even though site is not mobile optimized %2+PV is still very good (18% for mobile vs. 22% for desktop)</a:t>
            </a:r>
          </a:p>
          <a:p>
            <a:pPr lvl="1"/>
            <a:r>
              <a:rPr lang="en-US" dirty="0" smtClean="0"/>
              <a:t>Quality and conversion undetermined for mobile search</a:t>
            </a:r>
          </a:p>
          <a:p>
            <a:pPr lvl="1"/>
            <a:r>
              <a:rPr lang="en-US" dirty="0" smtClean="0"/>
              <a:t>Coupon download not available through mobile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7004050" y="63595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E2268A9-72A0-4FD0-80C6-C392CF7E1F5E}" type="slidenum">
              <a:rPr lang="en-US" sz="10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11267" name="TextBox 8"/>
          <p:cNvSpPr txBox="1">
            <a:spLocks noChangeArrowheads="1"/>
          </p:cNvSpPr>
          <p:nvPr/>
        </p:nvSpPr>
        <p:spPr bwMode="auto">
          <a:xfrm>
            <a:off x="3276600" y="6688138"/>
            <a:ext cx="28194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CONFIDENTIAL – MERCK ONLY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5665933" y="5805130"/>
            <a:ext cx="299402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Winter-themed </a:t>
            </a:r>
            <a:r>
              <a:rPr lang="en-US" sz="1100" dirty="0">
                <a:solidFill>
                  <a:schemeClr val="tx1"/>
                </a:solidFill>
              </a:rPr>
              <a:t>creative now in </a:t>
            </a:r>
            <a:r>
              <a:rPr lang="en-US" sz="1100" dirty="0" smtClean="0">
                <a:solidFill>
                  <a:schemeClr val="tx1"/>
                </a:solidFill>
              </a:rPr>
              <a:t>rotation</a:t>
            </a:r>
          </a:p>
          <a:p>
            <a:pPr marL="166688" indent="-166688" algn="ctr"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Goal </a:t>
            </a:r>
            <a:r>
              <a:rPr lang="en-US" sz="1100" dirty="0">
                <a:solidFill>
                  <a:schemeClr val="tx1"/>
                </a:solidFill>
              </a:rPr>
              <a:t>Post and Tree live 10/28</a:t>
            </a:r>
            <a:r>
              <a:rPr lang="en-US" sz="1100" dirty="0" smtClean="0">
                <a:solidFill>
                  <a:schemeClr val="tx1"/>
                </a:solidFill>
              </a:rPr>
              <a:t>;</a:t>
            </a:r>
          </a:p>
          <a:p>
            <a:pPr marL="166688" indent="-166688" algn="ctr"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Snowman </a:t>
            </a:r>
            <a:r>
              <a:rPr lang="en-US" sz="1100" dirty="0">
                <a:solidFill>
                  <a:schemeClr val="tx1"/>
                </a:solidFill>
              </a:rPr>
              <a:t>(non-rebate) live </a:t>
            </a:r>
            <a:r>
              <a:rPr lang="en-US" sz="1100" dirty="0" smtClean="0">
                <a:solidFill>
                  <a:schemeClr val="tx1"/>
                </a:solidFill>
              </a:rPr>
              <a:t>11/7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2011 Nasonex Display ROI Projected at 1.2:1</a:t>
            </a:r>
            <a:br>
              <a:rPr lang="en-US" dirty="0" smtClean="0"/>
            </a:br>
            <a:r>
              <a:rPr lang="en-US" dirty="0" smtClean="0"/>
              <a:t>CUPV Behind Goals at $6.53 (vs. $5.76)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22250" y="1239838"/>
            <a:ext cx="5084041" cy="4968875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has improved with introduction of new creative</a:t>
            </a:r>
          </a:p>
          <a:p>
            <a:pPr lvl="1"/>
            <a:r>
              <a:rPr lang="en-US" dirty="0" smtClean="0"/>
              <a:t>Unbranded CTR at 3x branded with significantly more efficient CPUV and CP3+</a:t>
            </a:r>
          </a:p>
          <a:p>
            <a:pPr lvl="1"/>
            <a:r>
              <a:rPr lang="en-US" dirty="0" smtClean="0"/>
              <a:t>Unbranded %</a:t>
            </a:r>
            <a:r>
              <a:rPr lang="en-US" dirty="0" smtClean="0"/>
              <a:t>3+PV </a:t>
            </a:r>
            <a:r>
              <a:rPr lang="en-US" dirty="0" smtClean="0"/>
              <a:t>(engagement KPI) is lower (3.6% vs. 5.3%)</a:t>
            </a:r>
          </a:p>
          <a:p>
            <a:r>
              <a:rPr lang="en-US" dirty="0" smtClean="0"/>
              <a:t>ROI projected at 1.2:1</a:t>
            </a:r>
          </a:p>
          <a:p>
            <a:pPr lvl="1"/>
            <a:r>
              <a:rPr lang="en-US" dirty="0" smtClean="0"/>
              <a:t>2% of Display UVs download coupons</a:t>
            </a:r>
          </a:p>
          <a:p>
            <a:pPr lvl="1"/>
            <a:r>
              <a:rPr lang="en-US" dirty="0" smtClean="0"/>
              <a:t>Coupons drive Nasonex retention</a:t>
            </a:r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 cstate="print"/>
          <a:srcRect l="1562" t="18750" r="2344" b="7292"/>
          <a:stretch>
            <a:fillRect/>
          </a:stretch>
        </p:blipFill>
        <p:spPr bwMode="auto">
          <a:xfrm>
            <a:off x="5512002" y="1266788"/>
            <a:ext cx="2468676" cy="1933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/>
          <a:srcRect l="3125" t="18750" r="781" b="7292"/>
          <a:stretch>
            <a:fillRect/>
          </a:stretch>
        </p:blipFill>
        <p:spPr bwMode="auto">
          <a:xfrm>
            <a:off x="6492555" y="2568759"/>
            <a:ext cx="2468880" cy="203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8"/>
          <p:cNvPicPr>
            <a:picLocks noChangeArrowheads="1"/>
          </p:cNvPicPr>
          <p:nvPr/>
        </p:nvPicPr>
        <p:blipFill>
          <a:blip r:embed="rId5" cstate="print"/>
          <a:srcRect l="30469" t="18750" r="41406" b="25000"/>
          <a:stretch>
            <a:fillRect/>
          </a:stretch>
        </p:blipFill>
        <p:spPr bwMode="auto">
          <a:xfrm>
            <a:off x="5861680" y="3464239"/>
            <a:ext cx="1536192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50098</TotalTime>
  <Words>1803</Words>
  <Application>Microsoft Office PowerPoint</Application>
  <PresentationFormat>On-screen Show (4:3)</PresentationFormat>
  <Paragraphs>337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Purpose and Agenda</vt:lpstr>
      <vt:lpstr>Nasonex 2011 eMarketing Focus –  Drive New Patient Starts While Maintaining Incremental Refills</vt:lpstr>
      <vt:lpstr>Key Highlights </vt:lpstr>
      <vt:lpstr>Nasonex 2011 eMarketing Performance </vt:lpstr>
      <vt:lpstr>Important Notes About Analysis</vt:lpstr>
      <vt:lpstr>2011 Full Year Nasonex eMarketing  Projected to Deliver $21M+ at 2.6+ ROI</vt:lpstr>
      <vt:lpstr>2011 Nasonex Paid Search Performed Above 2011 Goal at 4:1 ROI and $10.1M Incremental Revenue</vt:lpstr>
      <vt:lpstr>2011 Nasonex Display ROI Projected at 1.2:1 CUPV Behind Goals at $6.53 (vs. $5.76)</vt:lpstr>
      <vt:lpstr>Nasonex Real Age 2011 Projected to Deliver $6.75M Incremental Revenue at 4.5:1 ROI </vt:lpstr>
      <vt:lpstr>Slide 11</vt:lpstr>
      <vt:lpstr>HealthiNation ROI Below Breakeven</vt:lpstr>
      <vt:lpstr>Nasonex 2011 eMarketing Considerations and Opportunities</vt:lpstr>
      <vt:lpstr>Changes in Patient Value and Methodology Emphasize Importance of Coupons on Nasonex Retention</vt:lpstr>
      <vt:lpstr>Emphasizing Coupon Use Over RM Enrollment Can Improve User Experience and Coupon Utilization</vt:lpstr>
      <vt:lpstr>Display ROI Can Increase from 1.2+ to 2.5+ by Streamlining Coupon Download</vt:lpstr>
      <vt:lpstr>Optimize Nasonex.com to Increase  Conversion and Retention Rates</vt:lpstr>
      <vt:lpstr>Conclusions and Implications for 2012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</dc:creator>
  <cp:lastModifiedBy>Rich Patterson</cp:lastModifiedBy>
  <cp:revision>2069</cp:revision>
  <cp:lastPrinted>1601-01-01T00:00:00Z</cp:lastPrinted>
  <dcterms:created xsi:type="dcterms:W3CDTF">2005-08-30T00:52:19Z</dcterms:created>
  <dcterms:modified xsi:type="dcterms:W3CDTF">2012-01-17T15:07:41Z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